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template.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81" d="100"/>
          <a:sy n="81" d="100"/>
        </p:scale>
        <p:origin x="-10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83113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18161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8707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538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34029-484E-4F95-8B1C-F008D6CF612F}"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78106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734029-484E-4F95-8B1C-F008D6CF612F}" type="datetimeFigureOut">
              <a:rPr lang="en-GB" smtClean="0"/>
              <a:t>25/07/2018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00774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734029-484E-4F95-8B1C-F008D6CF612F}" type="datetimeFigureOut">
              <a:rPr lang="en-GB" smtClean="0"/>
              <a:t>25/07/2018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54425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734029-484E-4F95-8B1C-F008D6CF612F}" type="datetimeFigureOut">
              <a:rPr lang="en-GB" smtClean="0"/>
              <a:t>25/07/2018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66774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34029-484E-4F95-8B1C-F008D6CF612F}" type="datetimeFigureOut">
              <a:rPr lang="en-GB" smtClean="0"/>
              <a:t>25/07/2018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0360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25/07/2018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71922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25/07/2018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68237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34029-484E-4F95-8B1C-F008D6CF612F}" type="datetimeFigureOut">
              <a:rPr lang="en-GB" smtClean="0"/>
              <a:t>25/07/2018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6CAD-0327-48D8-B165-66727A933FF9}" type="slidenum">
              <a:rPr lang="en-GB" smtClean="0"/>
              <a:t>‹#›</a:t>
            </a:fld>
            <a:endParaRPr lang="en-GB"/>
          </a:p>
        </p:txBody>
      </p:sp>
    </p:spTree>
    <p:extLst>
      <p:ext uri="{BB962C8B-B14F-4D97-AF65-F5344CB8AC3E}">
        <p14:creationId xmlns:p14="http://schemas.microsoft.com/office/powerpoint/2010/main" val="3618008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https://www.thriveapproach.co.uk/" TargetMode="External"/><Relationship Id="rId7" Type="http://schemas.openxmlformats.org/officeDocument/2006/relationships/hyperlink" Target="http://www.devonias.org.uk/" TargetMode="Externa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devonsafeguardingchildren.org/parents-carers/early-help/" TargetMode="External"/><Relationship Id="rId4" Type="http://schemas.openxmlformats.org/officeDocument/2006/relationships/image" Target="../media/image5.jpeg"/><Relationship Id="rId9"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ourladys.devon.sch.uk/files/ACCESSIBILITY%20PLAN.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hyperlink" Target="http://www.ourladys.devon.sch.uk/website/policies/289629"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xml"/><Relationship Id="rId3" Type="http://schemas.openxmlformats.org/officeDocument/2006/relationships/slide" Target="slide17.xml"/><Relationship Id="rId7" Type="http://schemas.openxmlformats.org/officeDocument/2006/relationships/slide" Target="slide26.xml"/><Relationship Id="rId12"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1.xml"/><Relationship Id="rId5" Type="http://schemas.openxmlformats.org/officeDocument/2006/relationships/slide" Target="slide19.xml"/><Relationship Id="rId10"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3.xml"/><Relationship Id="rId14" Type="http://schemas.openxmlformats.org/officeDocument/2006/relationships/slide" Target="slide28.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6.xml"/><Relationship Id="rId15" Type="http://schemas.openxmlformats.org/officeDocument/2006/relationships/slide" Target="slide27.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gherage@olcs.uk"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devonias.org.uk/" TargetMode="External"/><Relationship Id="rId7"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hyperlink" Target="http://www.devonsafeguardingchildren.org/parents-carers/" TargetMode="External"/><Relationship Id="rId4" Type="http://schemas.openxmlformats.org/officeDocument/2006/relationships/image" Target="../media/image7.JPG"/><Relationship Id="rId9"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senco@olcs.uk"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hyperlink" Target="mailto:gherage@olcs.uk"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2407" y="2146492"/>
            <a:ext cx="7015062" cy="1754326"/>
          </a:xfrm>
          <a:prstGeom prst="rect">
            <a:avLst/>
          </a:prstGeom>
          <a:noFill/>
        </p:spPr>
        <p:txBody>
          <a:bodyPr wrap="non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Welcome to </a:t>
            </a:r>
            <a:b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b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Our Lady’s School</a:t>
            </a:r>
          </a:p>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SEN INFORMATION REPORT</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1779" y="4043627"/>
            <a:ext cx="3059832" cy="22948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51" y="3942008"/>
            <a:ext cx="4025641" cy="2472753"/>
          </a:xfrm>
          <a:prstGeom prst="rect">
            <a:avLst/>
          </a:prstGeom>
          <a:ln w="190500" cap="rnd">
            <a:solidFill>
              <a:schemeClr val="bg1"/>
            </a:solid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357" y="476672"/>
            <a:ext cx="2982802" cy="223710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1864" y="188640"/>
            <a:ext cx="2976330" cy="2232248"/>
          </a:xfrm>
          <a:prstGeom prst="rect">
            <a:avLst/>
          </a:prstGeom>
        </p:spPr>
      </p:pic>
    </p:spTree>
    <p:extLst>
      <p:ext uri="{BB962C8B-B14F-4D97-AF65-F5344CB8AC3E}">
        <p14:creationId xmlns:p14="http://schemas.microsoft.com/office/powerpoint/2010/main" val="1078866368"/>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help me support my child?</a:t>
            </a:r>
          </a:p>
        </p:txBody>
      </p:sp>
      <p:sp>
        <p:nvSpPr>
          <p:cNvPr id="4" name="Rectangle 3"/>
          <p:cNvSpPr/>
          <p:nvPr/>
        </p:nvSpPr>
        <p:spPr>
          <a:xfrm>
            <a:off x="329962" y="1633609"/>
            <a:ext cx="8496944" cy="3416320"/>
          </a:xfrm>
          <a:prstGeom prst="rect">
            <a:avLst/>
          </a:prstGeom>
        </p:spPr>
        <p:txBody>
          <a:bodyPr wrap="square">
            <a:spAutoFit/>
          </a:bodyPr>
          <a:lstStyle/>
          <a:p>
            <a:r>
              <a:rPr lang="en-GB" dirty="0" smtClean="0">
                <a:solidFill>
                  <a:schemeClr val="tx2"/>
                </a:solidFill>
                <a:latin typeface="Comic Sans MS" panose="030F0702030302020204" pitchFamily="66" charset="0"/>
              </a:rPr>
              <a:t>We would like you to talk to your child’s class teacher regularly so that we can work in </a:t>
            </a:r>
            <a:r>
              <a:rPr lang="en-GB" b="1" dirty="0" smtClean="0">
                <a:solidFill>
                  <a:schemeClr val="tx2"/>
                </a:solidFill>
                <a:latin typeface="Comic Sans MS" panose="030F0702030302020204" pitchFamily="66" charset="0"/>
              </a:rPr>
              <a:t>partnership</a:t>
            </a:r>
            <a:r>
              <a:rPr lang="en-GB" dirty="0" smtClean="0">
                <a:solidFill>
                  <a:schemeClr val="tx2"/>
                </a:solidFill>
                <a:latin typeface="Comic Sans MS" panose="030F0702030302020204" pitchFamily="66" charset="0"/>
              </a:rPr>
              <a:t> to support your child both at home and at school.</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There may be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targets or learning targets to practise at home.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available to meet with you, by appointment, to discuss your child’s progress or any concerns or worries you may have.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may talk to you about how </a:t>
            </a:r>
            <a:r>
              <a:rPr lang="en-GB" dirty="0" smtClean="0">
                <a:solidFill>
                  <a:schemeClr val="tx2"/>
                </a:solidFill>
                <a:latin typeface="Comic Sans MS" panose="030F0702030302020204" pitchFamily="66" charset="0"/>
              </a:rPr>
              <a:t>an Early </a:t>
            </a:r>
            <a:r>
              <a:rPr lang="en-GB" smtClean="0">
                <a:solidFill>
                  <a:schemeClr val="tx2"/>
                </a:solidFill>
                <a:latin typeface="Comic Sans MS" panose="030F0702030302020204" pitchFamily="66" charset="0"/>
              </a:rPr>
              <a:t>Help Assessment </a:t>
            </a:r>
            <a:r>
              <a:rPr lang="en-GB" dirty="0" smtClean="0">
                <a:solidFill>
                  <a:schemeClr val="tx2"/>
                </a:solidFill>
                <a:latin typeface="Comic Sans MS" panose="030F0702030302020204" pitchFamily="66" charset="0"/>
              </a:rPr>
              <a:t>could support your child and yourself. </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make referrals to </a:t>
            </a:r>
            <a:r>
              <a:rPr lang="en-GB" b="1" dirty="0" smtClean="0">
                <a:solidFill>
                  <a:schemeClr val="tx2"/>
                </a:solidFill>
                <a:latin typeface="Comic Sans MS" panose="030F0702030302020204" pitchFamily="66" charset="0"/>
              </a:rPr>
              <a:t>outside agencies </a:t>
            </a:r>
            <a:r>
              <a:rPr lang="en-GB" dirty="0" smtClean="0">
                <a:solidFill>
                  <a:schemeClr val="tx2"/>
                </a:solidFill>
                <a:latin typeface="Comic Sans MS" panose="030F0702030302020204" pitchFamily="66" charset="0"/>
              </a:rPr>
              <a:t>who can provide advice to you.</a:t>
            </a:r>
            <a:endParaRPr lang="en-GB" dirty="0">
              <a:solidFill>
                <a:schemeClr val="tx2"/>
              </a:solidFill>
              <a:latin typeface="Comic Sans MS" panose="030F0702030302020204" pitchFamily="66" charset="0"/>
            </a:endParaRPr>
          </a:p>
        </p:txBody>
      </p:sp>
      <p:pic>
        <p:nvPicPr>
          <p:cNvPr id="2050" name="Picture 2" descr="Thrive - Lets help every chil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706591"/>
            <a:ext cx="1809750" cy="666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9962" y="5143891"/>
            <a:ext cx="5963492" cy="307777"/>
          </a:xfrm>
          <a:prstGeom prst="rect">
            <a:avLst/>
          </a:prstGeom>
          <a:noFill/>
        </p:spPr>
        <p:txBody>
          <a:bodyPr wrap="none" rtlCol="0">
            <a:spAutoFit/>
          </a:bodyPr>
          <a:lstStyle/>
          <a:p>
            <a:r>
              <a:rPr lang="en-GB" sz="1400" dirty="0" smtClean="0">
                <a:solidFill>
                  <a:schemeClr val="tx2"/>
                </a:solidFill>
                <a:latin typeface="Comic Sans MS" panose="030F0702030302020204" pitchFamily="66" charset="0"/>
              </a:rPr>
              <a:t>Click on the logos below to link to the websites for more information.</a:t>
            </a:r>
            <a:endParaRPr lang="en-GB" sz="1400" dirty="0">
              <a:solidFill>
                <a:schemeClr val="tx2"/>
              </a:solidFill>
              <a:latin typeface="Comic Sans MS" panose="030F0702030302020204" pitchFamily="66" charset="0"/>
            </a:endParaRPr>
          </a:p>
        </p:txBody>
      </p:sp>
      <p:pic>
        <p:nvPicPr>
          <p:cNvPr id="2051"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3618" y="5639593"/>
            <a:ext cx="2089026" cy="73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49933" y="5400979"/>
            <a:ext cx="1902387" cy="1090702"/>
          </a:xfrm>
          <a:prstGeom prst="rect">
            <a:avLst/>
          </a:prstGeom>
        </p:spPr>
      </p:pic>
      <p:sp>
        <p:nvSpPr>
          <p:cNvPr id="9" name="Action Button: Forward or Next 8">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3387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02481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will support my child at Our Lady’s?</a:t>
            </a:r>
          </a:p>
        </p:txBody>
      </p:sp>
      <p:sp>
        <p:nvSpPr>
          <p:cNvPr id="4" name="Rectangle 3"/>
          <p:cNvSpPr/>
          <p:nvPr/>
        </p:nvSpPr>
        <p:spPr>
          <a:xfrm>
            <a:off x="351236" y="1654938"/>
            <a:ext cx="8469235" cy="5016758"/>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Your child’s class teacher is responsible for ensuring that all needs are met. Sometimes your child will receive targeted support from a Teaching Assistant.</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Your child may be assessed and reviewed in school by a number of agencies, including:</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Educational Psychologist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Speech and Language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Communication and Interaction team Advisory Teacher for Autism or Speech Language and Communication needs.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Advisory Teacher for Physical/Visual Impairments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Outreach Teacher for Speech and Language</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Occupational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Play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Physiotherapist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9400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the </a:t>
            </a:r>
            <a:r>
              <a:rPr lang="en-GB" sz="3600" dirty="0" smtClean="0">
                <a:solidFill>
                  <a:schemeClr val="accent1">
                    <a:lumMod val="75000"/>
                  </a:schemeClr>
                </a:solidFill>
                <a:latin typeface="Comic Sans MS" panose="030F0702030302020204" pitchFamily="66" charset="0"/>
              </a:rPr>
              <a:t>curriculum </a:t>
            </a:r>
            <a:r>
              <a:rPr lang="en-GB" sz="3600" dirty="0">
                <a:solidFill>
                  <a:schemeClr val="accent1">
                    <a:lumMod val="75000"/>
                  </a:schemeClr>
                </a:solidFill>
                <a:latin typeface="Comic Sans MS" panose="030F0702030302020204" pitchFamily="66" charset="0"/>
              </a:rPr>
              <a:t>and learning environment be adapted to meet my child’s needs?</a:t>
            </a:r>
          </a:p>
        </p:txBody>
      </p:sp>
      <p:sp>
        <p:nvSpPr>
          <p:cNvPr id="4" name="Rectangle 3"/>
          <p:cNvSpPr/>
          <p:nvPr/>
        </p:nvSpPr>
        <p:spPr>
          <a:xfrm>
            <a:off x="323528" y="1957409"/>
            <a:ext cx="8455380" cy="3693319"/>
          </a:xfrm>
          <a:prstGeom prst="rect">
            <a:avLst/>
          </a:prstGeom>
        </p:spPr>
        <p:txBody>
          <a:bodyPr wrap="square">
            <a:spAutoFit/>
          </a:bodyPr>
          <a:lstStyle/>
          <a:p>
            <a:pPr hangingPunct="0"/>
            <a:r>
              <a:rPr lang="en-GB" dirty="0">
                <a:solidFill>
                  <a:schemeClr val="tx2"/>
                </a:solidFill>
                <a:latin typeface="Comic Sans MS" panose="030F0702030302020204" pitchFamily="66" charset="0"/>
              </a:rPr>
              <a:t>At Our Lady’s we aim to provide a Christian, caring, secure family environment where each </a:t>
            </a:r>
            <a:r>
              <a:rPr lang="en-GB" dirty="0" smtClean="0">
                <a:solidFill>
                  <a:schemeClr val="tx2"/>
                </a:solidFill>
                <a:latin typeface="Comic Sans MS" panose="030F0702030302020204" pitchFamily="66" charset="0"/>
              </a:rPr>
              <a:t>child </a:t>
            </a:r>
            <a:r>
              <a:rPr lang="en-GB" dirty="0">
                <a:solidFill>
                  <a:schemeClr val="tx2"/>
                </a:solidFill>
                <a:latin typeface="Comic Sans MS" panose="030F0702030302020204" pitchFamily="66" charset="0"/>
              </a:rPr>
              <a:t>is valued as an unique individual who is able to benefit from and contribute to the life of the school.</a:t>
            </a:r>
          </a:p>
          <a:p>
            <a:pPr hangingPunct="0"/>
            <a:r>
              <a:rPr lang="en-GB" dirty="0">
                <a:solidFill>
                  <a:schemeClr val="tx2"/>
                </a:solidFill>
                <a:latin typeface="Comic Sans MS" panose="030F0702030302020204" pitchFamily="66" charset="0"/>
              </a:rPr>
              <a:t> </a:t>
            </a:r>
          </a:p>
          <a:p>
            <a:pPr hangingPunct="0"/>
            <a:r>
              <a:rPr lang="en-GB" dirty="0">
                <a:solidFill>
                  <a:schemeClr val="tx2"/>
                </a:solidFill>
                <a:latin typeface="Comic Sans MS" panose="030F0702030302020204" pitchFamily="66" charset="0"/>
              </a:rPr>
              <a:t>We value the trust placed in us by parents of the children in our care and we strive to ensure that all our children prosper and thrive. The environment we create is one where the children feel confident, secure, valued and able to express their views and opinions whilst understanding the importance of listening to others.</a:t>
            </a:r>
          </a:p>
          <a:p>
            <a:pPr hangingPunct="0"/>
            <a:r>
              <a:rPr lang="en-GB" b="1" dirty="0">
                <a:solidFill>
                  <a:schemeClr val="tx2"/>
                </a:solidFill>
                <a:latin typeface="Comic Sans MS" panose="030F0702030302020204" pitchFamily="66" charset="0"/>
              </a:rPr>
              <a:t> </a:t>
            </a:r>
            <a:endParaRPr lang="en-GB" dirty="0">
              <a:solidFill>
                <a:schemeClr val="tx2"/>
              </a:solidFill>
              <a:latin typeface="Comic Sans MS" panose="030F0702030302020204" pitchFamily="66" charset="0"/>
            </a:endParaRPr>
          </a:p>
          <a:p>
            <a:pPr hangingPunct="0"/>
            <a:r>
              <a:rPr lang="en-GB" dirty="0" smtClean="0">
                <a:solidFill>
                  <a:schemeClr val="tx2"/>
                </a:solidFill>
                <a:latin typeface="Comic Sans MS" panose="030F0702030302020204" pitchFamily="66" charset="0"/>
              </a:rPr>
              <a:t>Our Accessibility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lan </a:t>
            </a:r>
            <a:r>
              <a:rPr lang="en-GB" dirty="0">
                <a:solidFill>
                  <a:schemeClr val="tx2"/>
                </a:solidFill>
                <a:latin typeface="Comic Sans MS" panose="030F0702030302020204" pitchFamily="66" charset="0"/>
              </a:rPr>
              <a:t>shows how Our Lady’s Catholic Primary School intends, over time, to increase the accessibility of our </a:t>
            </a:r>
            <a:r>
              <a:rPr lang="en-GB" dirty="0" smtClean="0">
                <a:solidFill>
                  <a:schemeClr val="tx2"/>
                </a:solidFill>
                <a:latin typeface="Comic Sans MS" panose="030F0702030302020204" pitchFamily="66" charset="0"/>
              </a:rPr>
              <a:t>school, learning environment and curriculum for </a:t>
            </a:r>
            <a:r>
              <a:rPr lang="en-GB" dirty="0">
                <a:solidFill>
                  <a:schemeClr val="tx2"/>
                </a:solidFill>
                <a:latin typeface="Comic Sans MS" panose="030F0702030302020204" pitchFamily="66" charset="0"/>
              </a:rPr>
              <a:t>disabled pupils, staff, </a:t>
            </a:r>
            <a:r>
              <a:rPr lang="en-GB" dirty="0" smtClean="0">
                <a:solidFill>
                  <a:schemeClr val="tx2"/>
                </a:solidFill>
                <a:latin typeface="Comic Sans MS" panose="030F0702030302020204" pitchFamily="66" charset="0"/>
              </a:rPr>
              <a:t>parents, carers </a:t>
            </a:r>
            <a:r>
              <a:rPr lang="en-GB" dirty="0">
                <a:solidFill>
                  <a:schemeClr val="tx2"/>
                </a:solidFill>
                <a:latin typeface="Comic Sans MS" panose="030F0702030302020204" pitchFamily="66" charset="0"/>
              </a:rPr>
              <a:t>and visitors.  </a:t>
            </a:r>
          </a:p>
        </p:txBody>
      </p:sp>
      <p:sp>
        <p:nvSpPr>
          <p:cNvPr id="5" name="TextBox 4">
            <a:hlinkClick r:id="rId3"/>
          </p:cNvPr>
          <p:cNvSpPr txBox="1"/>
          <p:nvPr/>
        </p:nvSpPr>
        <p:spPr>
          <a:xfrm>
            <a:off x="2699792" y="5771892"/>
            <a:ext cx="3103735" cy="58477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sz="3200" b="1" dirty="0" smtClean="0">
                <a:solidFill>
                  <a:schemeClr val="accent1">
                    <a:lumMod val="50000"/>
                  </a:schemeClr>
                </a:solidFill>
                <a:effectLst>
                  <a:outerShdw blurRad="38100" dist="38100" dir="2700000" algn="tl">
                    <a:srgbClr val="000000">
                      <a:alpha val="43137"/>
                    </a:srgbClr>
                  </a:outerShdw>
                </a:effectLst>
                <a:hlinkClick r:id="rId4"/>
              </a:rPr>
              <a:t>Accessibility</a:t>
            </a:r>
            <a:r>
              <a:rPr lang="en-GB" sz="3200" b="1" dirty="0" smtClean="0">
                <a:solidFill>
                  <a:schemeClr val="accent1">
                    <a:lumMod val="50000"/>
                  </a:schemeClr>
                </a:solidFill>
                <a:effectLst>
                  <a:outerShdw blurRad="38100" dist="38100" dir="2700000" algn="tl">
                    <a:srgbClr val="000000">
                      <a:alpha val="43137"/>
                    </a:srgbClr>
                  </a:outerShdw>
                </a:effectLst>
              </a:rPr>
              <a:t> </a:t>
            </a:r>
            <a:r>
              <a:rPr lang="en-GB" sz="3200" b="1" dirty="0" smtClean="0">
                <a:solidFill>
                  <a:schemeClr val="accent1">
                    <a:lumMod val="50000"/>
                  </a:schemeClr>
                </a:solidFill>
                <a:effectLst>
                  <a:outerShdw blurRad="38100" dist="38100" dir="2700000" algn="tl">
                    <a:srgbClr val="000000">
                      <a:alpha val="43137"/>
                    </a:srgbClr>
                  </a:outerShdw>
                </a:effectLst>
                <a:hlinkClick r:id="rId4"/>
              </a:rPr>
              <a:t>Plan</a:t>
            </a:r>
            <a:endParaRPr lang="en-GB" sz="3200" b="1" dirty="0">
              <a:solidFill>
                <a:schemeClr val="accent1">
                  <a:lumMod val="50000"/>
                </a:schemeClr>
              </a:solidFill>
              <a:effectLst>
                <a:outerShdw blurRad="38100" dist="38100" dir="2700000" algn="tl">
                  <a:srgbClr val="000000">
                    <a:alpha val="43137"/>
                  </a:srgbClr>
                </a:outerShdw>
              </a:effectLst>
            </a:endParaRPr>
          </a:p>
        </p:txBody>
      </p:sp>
      <p:sp>
        <p:nvSpPr>
          <p:cNvPr id="6" name="Action Button: Forward or Next 5">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460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5631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decide what, and how much, extra support my child needs?</a:t>
            </a:r>
          </a:p>
        </p:txBody>
      </p:sp>
      <p:sp>
        <p:nvSpPr>
          <p:cNvPr id="4" name="Rectangle 3"/>
          <p:cNvSpPr/>
          <p:nvPr/>
        </p:nvSpPr>
        <p:spPr>
          <a:xfrm>
            <a:off x="323528" y="2204864"/>
            <a:ext cx="8496944" cy="3970318"/>
          </a:xfrm>
          <a:prstGeom prst="rect">
            <a:avLst/>
          </a:prstGeom>
        </p:spPr>
        <p:txBody>
          <a:bodyPr wrap="square">
            <a:spAutoFit/>
          </a:bodyPr>
          <a:lstStyle/>
          <a:p>
            <a:r>
              <a:rPr lang="en-GB" dirty="0" smtClean="0">
                <a:solidFill>
                  <a:schemeClr val="tx2"/>
                </a:solidFill>
                <a:latin typeface="Comic Sans MS" panose="030F0702030302020204" pitchFamily="66" charset="0"/>
              </a:rPr>
              <a:t>This will depend on your child’s needs and the type and level of support will ensure that your child’s needs are met so that they can make progress.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Decisions made about additional support are based upon the ‘assess, plan, do, review’ cycle of the graduated response for SEND support (Code of Practice 2014, SEND policy)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Often, our decisions are directed by advice and strategies suggested  by outside agencies.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support is reviewed termly and monitored by the SENCO to ensure that the provision is effectively meeting your child’s needs. Provision is also discussed between class teachers and the Principal at termly progress meetings.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1176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691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ensure that my child is included in all aspects of school life?</a:t>
            </a:r>
          </a:p>
        </p:txBody>
      </p:sp>
      <p:sp>
        <p:nvSpPr>
          <p:cNvPr id="4" name="Rectangle 3"/>
          <p:cNvSpPr/>
          <p:nvPr/>
        </p:nvSpPr>
        <p:spPr>
          <a:xfrm>
            <a:off x="323528" y="2168788"/>
            <a:ext cx="8479464" cy="2585323"/>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an inclusive school. We want all our pupils to benefit from the education we offer. This is the same with trips. When activities outside the classroom, such as trips, clubs and sports days are arranged, a full risk assessment is carried out to ensure all children’s needs are safely met, including appropriate supervision one-to-one where necessary.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Within the classroom we are SEND-friendly, and are always looking for ways to develop this further. We are supported by specialist teams from Devon to help us meet the needs of individual pupils.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2537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395536" y="52264"/>
            <a:ext cx="2592288" cy="1191643"/>
          </a:xfrm>
          <a:prstGeom prst="wedgeEllipseCallout">
            <a:avLst>
              <a:gd name="adj1" fmla="val 53373"/>
              <a:gd name="adj2" fmla="val 11213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support does Our Lady’s offer for my child’s overall well-being?</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2832185" y="801105"/>
            <a:ext cx="2592288" cy="1151333"/>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specialist services and expertise are accessed by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5223588" y="156038"/>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training have the staff at Our Lady’s had to support my child?</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434066" y="1376772"/>
            <a:ext cx="2592288" cy="1080120"/>
          </a:xfrm>
          <a:prstGeom prst="wedgeEllipseCallout">
            <a:avLst>
              <a:gd name="adj1" fmla="val -51297"/>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accessible is Our Lady’s, both indoors and outdoors?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434066" y="2876272"/>
            <a:ext cx="2592288" cy="1255815"/>
          </a:xfrm>
          <a:prstGeom prst="wedgeEllipseCallout">
            <a:avLst>
              <a:gd name="adj1" fmla="val -69851"/>
              <a:gd name="adj2" fmla="val 114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steps should I take if I have concerns about provision for my child?</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336839" y="4683748"/>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the Devon Local Offer?</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3567404" y="5431746"/>
            <a:ext cx="3312368" cy="1237614"/>
          </a:xfrm>
          <a:prstGeom prst="wedgeEllipseCallout">
            <a:avLst>
              <a:gd name="adj1" fmla="val 21260"/>
              <a:gd name="adj2" fmla="val -1293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prepare and support my child to join the school or transfer to a new school?</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748554" y="3933355"/>
            <a:ext cx="2759550" cy="1498392"/>
          </a:xfrm>
          <a:prstGeom prst="wedgeEllipseCallout">
            <a:avLst>
              <a:gd name="adj1" fmla="val 30293"/>
              <a:gd name="adj2" fmla="val -7108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outside agencies are involved in meeting my child’s needs and in supporting me and my family?</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683568" y="5618366"/>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Where can I get further information?</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1" action="ppaction://hlinksldjump"/>
          </p:cNvPr>
          <p:cNvSpPr/>
          <p:nvPr/>
        </p:nvSpPr>
        <p:spPr>
          <a:xfrm>
            <a:off x="107504" y="4109097"/>
            <a:ext cx="2592288" cy="1440159"/>
          </a:xfrm>
          <a:prstGeom prst="wedgeEllipseCallout">
            <a:avLst>
              <a:gd name="adj1" fmla="val 71555"/>
              <a:gd name="adj2" fmla="val -648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my child’s views taken into account in deciding next steps at Our Lady’s?</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2" action="ppaction://hlinksldjump"/>
          </p:cNvPr>
          <p:cNvSpPr/>
          <p:nvPr/>
        </p:nvSpPr>
        <p:spPr>
          <a:xfrm>
            <a:off x="0" y="1376772"/>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parents involved in the education of their child?</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7047211" y="6183248"/>
            <a:ext cx="896783"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Back</a:t>
            </a:r>
            <a:endParaRPr lang="en-GB" sz="2400" b="1" dirty="0">
              <a:effectLst>
                <a:outerShdw blurRad="38100" dist="38100" dir="2700000" algn="tl">
                  <a:srgbClr val="000000">
                    <a:alpha val="43137"/>
                  </a:srgbClr>
                </a:outerShdw>
              </a:effectLst>
              <a:latin typeface="SassoonPrimaryType" pitchFamily="2" charset="0"/>
            </a:endParaRPr>
          </a:p>
        </p:txBody>
      </p:sp>
      <p:sp>
        <p:nvSpPr>
          <p:cNvPr id="20" name="Action Button: Beginning 19">
            <a:hlinkClick r:id="rId13" action="ppaction://hlinksldjump" highlightClick="1"/>
          </p:cNvPr>
          <p:cNvSpPr/>
          <p:nvPr/>
        </p:nvSpPr>
        <p:spPr>
          <a:xfrm>
            <a:off x="7993023" y="6129300"/>
            <a:ext cx="936104" cy="54006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ction Button: Forward or Next 15">
            <a:hlinkClick r:id="rId2" action="ppaction://hlinksldjump" highlightClick="1"/>
          </p:cNvPr>
          <p:cNvSpPr/>
          <p:nvPr/>
        </p:nvSpPr>
        <p:spPr>
          <a:xfrm>
            <a:off x="7943994" y="313824"/>
            <a:ext cx="97146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
        <p:nvSpPr>
          <p:cNvPr id="17" name="Oval Callout 16">
            <a:hlinkClick r:id="rId14" action="ppaction://hlinksldjump"/>
          </p:cNvPr>
          <p:cNvSpPr/>
          <p:nvPr/>
        </p:nvSpPr>
        <p:spPr>
          <a:xfrm>
            <a:off x="156265" y="2679715"/>
            <a:ext cx="2831559" cy="1253640"/>
          </a:xfrm>
          <a:prstGeom prst="wedgeEllipseCallout">
            <a:avLst>
              <a:gd name="adj1" fmla="val 64145"/>
              <a:gd name="adj2" fmla="val 2569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latin typeface="Comic Sans MS" panose="030F0702030302020204" pitchFamily="66" charset="0"/>
              </a:rPr>
              <a:t>Where can I find contact details for support services for parents of pupils with Special Educational Needs?</a:t>
            </a:r>
          </a:p>
        </p:txBody>
      </p:sp>
    </p:spTree>
    <p:extLst>
      <p:ext uri="{BB962C8B-B14F-4D97-AF65-F5344CB8AC3E}">
        <p14:creationId xmlns:p14="http://schemas.microsoft.com/office/powerpoint/2010/main" val="287589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support does Our Lady’s offer for my child’s overall well-being?</a:t>
            </a:r>
          </a:p>
        </p:txBody>
      </p:sp>
      <p:sp>
        <p:nvSpPr>
          <p:cNvPr id="5" name="Rectangle 4"/>
          <p:cNvSpPr/>
          <p:nvPr/>
        </p:nvSpPr>
        <p:spPr>
          <a:xfrm>
            <a:off x="251520" y="1505823"/>
            <a:ext cx="8479464" cy="5078313"/>
          </a:xfrm>
          <a:prstGeom prst="rect">
            <a:avLst/>
          </a:prstGeom>
        </p:spPr>
        <p:txBody>
          <a:bodyPr wrap="square">
            <a:spAutoFit/>
          </a:bodyPr>
          <a:lstStyle/>
          <a:p>
            <a:r>
              <a:rPr lang="en-GB" dirty="0" smtClean="0">
                <a:solidFill>
                  <a:schemeClr val="tx2"/>
                </a:solidFill>
                <a:latin typeface="Comic Sans MS" panose="030F0702030302020204" pitchFamily="66" charset="0"/>
              </a:rPr>
              <a:t>We have adopted the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approach at Our Lady’s, through which we assess, develop and review children’s emotional well-being.</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classes are assessed and action plans are set for groups of children to work on areas of difficulty.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Sometimes a child has greater difficulty socially and emotionally, so we offer them a tailor-made Thrive programme to help meet their needs. This may include small group work with a Teaching Assistant or on-to-one sessions.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a Rainbow Room for our Thrive work and some children access this lovely place at different times during the year when they are at their most vulnerable.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are supported by our Educational Psychologist and Behaviour Support Advisor.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children are valued and loved at Our Lady’s. </a:t>
            </a:r>
            <a:endParaRPr lang="en-GB" dirty="0">
              <a:solidFill>
                <a:schemeClr val="tx2"/>
              </a:solidFill>
              <a:latin typeface="Comic Sans MS" panose="030F0702030302020204" pitchFamily="66" charset="0"/>
            </a:endParaRPr>
          </a:p>
        </p:txBody>
      </p:sp>
      <p:sp>
        <p:nvSpPr>
          <p:cNvPr id="6" name="Action Button: Forward or Next 5">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849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55249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specialist services and expertise are accessed by Our Lady’s?</a:t>
            </a:r>
          </a:p>
        </p:txBody>
      </p:sp>
      <p:sp>
        <p:nvSpPr>
          <p:cNvPr id="4" name="Rectangle 3"/>
          <p:cNvSpPr/>
          <p:nvPr/>
        </p:nvSpPr>
        <p:spPr>
          <a:xfrm>
            <a:off x="323528" y="1880305"/>
            <a:ext cx="8479464" cy="3908762"/>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Educational Psychology</a:t>
            </a:r>
          </a:p>
          <a:p>
            <a:pPr>
              <a:spcAft>
                <a:spcPts val="600"/>
              </a:spcAft>
            </a:pPr>
            <a:r>
              <a:rPr lang="en-GB" dirty="0" smtClean="0">
                <a:solidFill>
                  <a:schemeClr val="tx2"/>
                </a:solidFill>
                <a:latin typeface="Comic Sans MS" panose="030F0702030302020204" pitchFamily="66" charset="0"/>
              </a:rPr>
              <a:t>Behaviour Support Team</a:t>
            </a:r>
          </a:p>
          <a:p>
            <a:pPr>
              <a:spcAft>
                <a:spcPts val="600"/>
              </a:spcAft>
            </a:pPr>
            <a:r>
              <a:rPr lang="en-GB" dirty="0" smtClean="0">
                <a:solidFill>
                  <a:schemeClr val="tx2"/>
                </a:solidFill>
                <a:latin typeface="Comic Sans MS" panose="030F0702030302020204" pitchFamily="66" charset="0"/>
              </a:rPr>
              <a:t>Speech and Language Therapy</a:t>
            </a:r>
          </a:p>
          <a:p>
            <a:pPr>
              <a:spcAft>
                <a:spcPts val="600"/>
              </a:spcAft>
            </a:pPr>
            <a:r>
              <a:rPr lang="en-GB" dirty="0" err="1" smtClean="0">
                <a:solidFill>
                  <a:schemeClr val="tx2"/>
                </a:solidFill>
                <a:latin typeface="Comic Sans MS" panose="030F0702030302020204" pitchFamily="66" charset="0"/>
              </a:rPr>
              <a:t>Pathfield</a:t>
            </a:r>
            <a:r>
              <a:rPr lang="en-GB" dirty="0" smtClean="0">
                <a:solidFill>
                  <a:schemeClr val="tx2"/>
                </a:solidFill>
                <a:latin typeface="Comic Sans MS" panose="030F0702030302020204" pitchFamily="66" charset="0"/>
              </a:rPr>
              <a:t> Outreach</a:t>
            </a:r>
          </a:p>
          <a:p>
            <a:pPr>
              <a:spcAft>
                <a:spcPts val="600"/>
              </a:spcAft>
            </a:pPr>
            <a:r>
              <a:rPr lang="en-GB" dirty="0" smtClean="0">
                <a:solidFill>
                  <a:schemeClr val="tx2"/>
                </a:solidFill>
                <a:latin typeface="Comic Sans MS" panose="030F0702030302020204" pitchFamily="66" charset="0"/>
              </a:rPr>
              <a:t>Occupational Therapy</a:t>
            </a:r>
          </a:p>
          <a:p>
            <a:pPr>
              <a:spcAft>
                <a:spcPts val="600"/>
              </a:spcAft>
            </a:pPr>
            <a:r>
              <a:rPr lang="en-GB" dirty="0" smtClean="0">
                <a:solidFill>
                  <a:schemeClr val="tx2"/>
                </a:solidFill>
                <a:latin typeface="Comic Sans MS" panose="030F0702030302020204" pitchFamily="66" charset="0"/>
              </a:rPr>
              <a:t>Communication and Interaction Team Outreach</a:t>
            </a:r>
          </a:p>
          <a:p>
            <a:pPr>
              <a:spcAft>
                <a:spcPts val="600"/>
              </a:spcAft>
            </a:pPr>
            <a:r>
              <a:rPr lang="en-GB" dirty="0" smtClean="0">
                <a:solidFill>
                  <a:schemeClr val="tx2"/>
                </a:solidFill>
                <a:latin typeface="Comic Sans MS" panose="030F0702030302020204" pitchFamily="66" charset="0"/>
              </a:rPr>
              <a:t>Child and Adolescent Mental Health Service (CAMHS)</a:t>
            </a:r>
          </a:p>
          <a:p>
            <a:pPr>
              <a:spcAft>
                <a:spcPts val="600"/>
              </a:spcAft>
            </a:pPr>
            <a:r>
              <a:rPr lang="en-GB" dirty="0" smtClean="0">
                <a:solidFill>
                  <a:schemeClr val="tx2"/>
                </a:solidFill>
                <a:latin typeface="Comic Sans MS" panose="030F0702030302020204" pitchFamily="66" charset="0"/>
              </a:rPr>
              <a:t>Visual Impairment Advisory Teacher</a:t>
            </a:r>
          </a:p>
          <a:p>
            <a:pPr>
              <a:spcAft>
                <a:spcPts val="600"/>
              </a:spcAft>
            </a:pPr>
            <a:r>
              <a:rPr lang="en-GB" dirty="0" smtClean="0">
                <a:solidFill>
                  <a:schemeClr val="tx2"/>
                </a:solidFill>
                <a:latin typeface="Comic Sans MS" panose="030F0702030302020204" pitchFamily="66" charset="0"/>
              </a:rPr>
              <a:t>School Nurse</a:t>
            </a:r>
          </a:p>
          <a:p>
            <a:pPr>
              <a:spcAft>
                <a:spcPts val="600"/>
              </a:spcAft>
            </a:pPr>
            <a:r>
              <a:rPr lang="en-GB" dirty="0" smtClean="0">
                <a:solidFill>
                  <a:schemeClr val="tx2"/>
                </a:solidFill>
                <a:latin typeface="Comic Sans MS" panose="030F0702030302020204" pitchFamily="66" charset="0"/>
              </a:rPr>
              <a:t>Lampard Outreach</a:t>
            </a:r>
          </a:p>
          <a:p>
            <a:pPr>
              <a:spcAft>
                <a:spcPts val="600"/>
              </a:spcAft>
            </a:pPr>
            <a:r>
              <a:rPr lang="en-GB" dirty="0" smtClean="0">
                <a:solidFill>
                  <a:schemeClr val="tx2"/>
                </a:solidFill>
                <a:latin typeface="Comic Sans MS" panose="030F0702030302020204" pitchFamily="66" charset="0"/>
              </a:rPr>
              <a:t>General Practitioners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92789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2241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training have the staff at Our Lady’s had to support my child?</a:t>
            </a:r>
          </a:p>
        </p:txBody>
      </p:sp>
      <p:sp>
        <p:nvSpPr>
          <p:cNvPr id="4" name="Rectangle 3"/>
          <p:cNvSpPr/>
          <p:nvPr/>
        </p:nvSpPr>
        <p:spPr>
          <a:xfrm>
            <a:off x="323528" y="1880305"/>
            <a:ext cx="8479464" cy="3970318"/>
          </a:xfrm>
          <a:prstGeom prst="rect">
            <a:avLst/>
          </a:prstGeom>
        </p:spPr>
        <p:txBody>
          <a:bodyPr wrap="square">
            <a:spAutoFit/>
          </a:bodyPr>
          <a:lstStyle/>
          <a:p>
            <a:r>
              <a:rPr lang="en-GB" dirty="0" smtClean="0">
                <a:solidFill>
                  <a:schemeClr val="tx2"/>
                </a:solidFill>
                <a:latin typeface="Comic Sans MS" panose="030F0702030302020204" pitchFamily="66" charset="0"/>
              </a:rPr>
              <a:t>All staff at Our Lady’s are highly trained. We work closely with specialists who train, guide and advise us, so we can deliver the best support for a child with SEND.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three licensed </a:t>
            </a:r>
            <a:r>
              <a:rPr lang="en-GB" dirty="0">
                <a:solidFill>
                  <a:schemeClr val="tx2"/>
                </a:solidFill>
                <a:latin typeface="Comic Sans MS" panose="030F0702030302020204" pitchFamily="66" charset="0"/>
              </a:rPr>
              <a:t>Thrive </a:t>
            </a:r>
            <a:r>
              <a:rPr lang="en-GB" dirty="0" smtClean="0">
                <a:solidFill>
                  <a:schemeClr val="tx2"/>
                </a:solidFill>
                <a:latin typeface="Comic Sans MS" panose="030F0702030302020204" pitchFamily="66" charset="0"/>
              </a:rPr>
              <a:t>Practitioners.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attends relevant training each term and has undertaken the National Award for SEN Co-ordination.</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attends SEND network meetings and Learning Community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meetings.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Thrive practitioners attend Behaviour Network and Thrive Supervision meetings.  Thrive training is updated annually for our </a:t>
            </a:r>
            <a:r>
              <a:rPr lang="en-GB" dirty="0" err="1" smtClean="0">
                <a:solidFill>
                  <a:schemeClr val="tx2"/>
                </a:solidFill>
                <a:latin typeface="Comic Sans MS" panose="030F0702030302020204" pitchFamily="66" charset="0"/>
              </a:rPr>
              <a:t>practioners</a:t>
            </a:r>
            <a:r>
              <a:rPr lang="en-GB" dirty="0" smtClean="0">
                <a:solidFill>
                  <a:schemeClr val="tx2"/>
                </a:solidFill>
                <a:latin typeface="Comic Sans MS" panose="030F0702030302020204" pitchFamily="66" charset="0"/>
              </a:rPr>
              <a:t>.</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12151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accessible is Our Lady’s, both indoors and outdoors?</a:t>
            </a:r>
          </a:p>
        </p:txBody>
      </p:sp>
      <p:sp>
        <p:nvSpPr>
          <p:cNvPr id="4" name="Rectangle 3"/>
          <p:cNvSpPr/>
          <p:nvPr/>
        </p:nvSpPr>
        <p:spPr>
          <a:xfrm>
            <a:off x="323528" y="1880305"/>
            <a:ext cx="8479464" cy="2862322"/>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 single-level building. There are steps from the hall to some classrooms, but all classrooms can be accessed without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main entrance is fully accessible. There is a disabled toilet.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outdoors is accessible down a ramp. There are no steps to any area of the outside area.</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ensure that equipment used is accessible to all children regardless of their needs.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0426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109348" y="180836"/>
            <a:ext cx="2086388" cy="1080120"/>
          </a:xfrm>
          <a:prstGeom prst="wedgeEllipseCallout">
            <a:avLst>
              <a:gd name="adj1" fmla="val 50715"/>
              <a:gd name="adj2" fmla="val 9446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Our Lady’s School like?</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3994178" y="1189798"/>
            <a:ext cx="2089990" cy="1080120"/>
          </a:xfrm>
          <a:prstGeom prst="wedgeEllipseCallout">
            <a:avLst>
              <a:gd name="adj1" fmla="val -19087"/>
              <a:gd name="adj2" fmla="val 7789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should I contact at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5430416" y="180836"/>
            <a:ext cx="2592288" cy="1080120"/>
          </a:xfrm>
          <a:prstGeom prst="wedgeEllipseCallout">
            <a:avLst>
              <a:gd name="adj1" fmla="val -26754"/>
              <a:gd name="adj2" fmla="val 13827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if a child needs extra help?</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367264" y="1414105"/>
            <a:ext cx="2592288" cy="1080120"/>
          </a:xfrm>
          <a:prstGeom prst="wedgeEllipseCallout">
            <a:avLst>
              <a:gd name="adj1" fmla="val -61935"/>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should I do if  I think my child has special educational needs?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367264" y="3125391"/>
            <a:ext cx="2592288" cy="1080120"/>
          </a:xfrm>
          <a:prstGeom prst="wedgeEllipseCallout">
            <a:avLst>
              <a:gd name="adj1" fmla="val -72090"/>
              <a:gd name="adj2" fmla="val 1687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are the different types of support available at Our Lady’s?</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084168" y="4611177"/>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ensure that my child is included in all aspects of school life?</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2987824" y="5349158"/>
            <a:ext cx="2592288" cy="1080120"/>
          </a:xfrm>
          <a:prstGeom prst="wedgeEllipseCallout">
            <a:avLst>
              <a:gd name="adj1" fmla="val 54931"/>
              <a:gd name="adj2" fmla="val -1088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decide what, and how much, extra support my child needs?</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915816" y="3933056"/>
            <a:ext cx="2736304" cy="1246820"/>
          </a:xfrm>
          <a:prstGeom prst="wedgeEllipseCallout">
            <a:avLst>
              <a:gd name="adj1" fmla="val 27060"/>
              <a:gd name="adj2" fmla="val -746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the </a:t>
            </a:r>
            <a:br>
              <a:rPr lang="en-GB" sz="1400" dirty="0" smtClean="0">
                <a:solidFill>
                  <a:schemeClr val="accent1">
                    <a:lumMod val="75000"/>
                  </a:schemeClr>
                </a:solidFill>
                <a:latin typeface="Comic Sans MS" panose="030F0702030302020204" pitchFamily="66" charset="0"/>
              </a:rPr>
            </a:br>
            <a:r>
              <a:rPr lang="en-GB" sz="1400" dirty="0" smtClean="0">
                <a:solidFill>
                  <a:schemeClr val="accent1">
                    <a:lumMod val="75000"/>
                  </a:schemeClr>
                </a:solidFill>
                <a:latin typeface="Comic Sans MS" panose="030F0702030302020204" pitchFamily="66" charset="0"/>
              </a:rPr>
              <a:t>curriculum and learning environment be adapted to meet my child’s needs?</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382847" y="5574275"/>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will support my child at Our Lady’s?</a:t>
            </a:r>
            <a:endParaRPr lang="en-GB" sz="1400" dirty="0">
              <a:solidFill>
                <a:schemeClr val="accent1">
                  <a:lumMod val="75000"/>
                </a:schemeClr>
              </a:solidFill>
              <a:latin typeface="Comic Sans MS" panose="030F0702030302020204" pitchFamily="66" charset="0"/>
            </a:endParaRPr>
          </a:p>
        </p:txBody>
      </p:sp>
      <p:sp>
        <p:nvSpPr>
          <p:cNvPr id="24" name="Oval Callout 23">
            <a:hlinkClick r:id="rId11" action="ppaction://hlinksldjump"/>
          </p:cNvPr>
          <p:cNvSpPr/>
          <p:nvPr/>
        </p:nvSpPr>
        <p:spPr>
          <a:xfrm>
            <a:off x="109348" y="4238836"/>
            <a:ext cx="2592288" cy="1080120"/>
          </a:xfrm>
          <a:prstGeom prst="wedgeEllipseCallout">
            <a:avLst>
              <a:gd name="adj1" fmla="val 62007"/>
              <a:gd name="adj2" fmla="val -747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help me support my child?</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2" action="ppaction://hlinksldjump"/>
          </p:cNvPr>
          <p:cNvSpPr/>
          <p:nvPr/>
        </p:nvSpPr>
        <p:spPr>
          <a:xfrm>
            <a:off x="467544" y="3019636"/>
            <a:ext cx="2592288" cy="1080120"/>
          </a:xfrm>
          <a:prstGeom prst="wedgeEllipseCallout">
            <a:avLst>
              <a:gd name="adj1" fmla="val 66817"/>
              <a:gd name="adj2" fmla="val 12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I know how well my child is doing?</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3" action="ppaction://hlinksldjump"/>
          </p:cNvPr>
          <p:cNvSpPr/>
          <p:nvPr/>
        </p:nvSpPr>
        <p:spPr>
          <a:xfrm>
            <a:off x="85935" y="1729858"/>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how well my child is doing?</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5650873" y="6192730"/>
            <a:ext cx="2182246"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Find out more</a:t>
            </a:r>
            <a:endParaRPr lang="en-GB" sz="2400" b="1" dirty="0">
              <a:effectLst>
                <a:outerShdw blurRad="38100" dist="38100" dir="2700000" algn="tl">
                  <a:srgbClr val="000000">
                    <a:alpha val="43137"/>
                  </a:srgbClr>
                </a:outerShdw>
              </a:effectLst>
              <a:latin typeface="SassoonPrimaryType" pitchFamily="2" charset="0"/>
            </a:endParaRPr>
          </a:p>
        </p:txBody>
      </p:sp>
      <p:sp>
        <p:nvSpPr>
          <p:cNvPr id="3" name="Action Button: Forward or Next 2">
            <a:hlinkClick r:id="rId14" action="ppaction://hlinksldjump" highlightClick="1"/>
          </p:cNvPr>
          <p:cNvSpPr/>
          <p:nvPr/>
        </p:nvSpPr>
        <p:spPr>
          <a:xfrm>
            <a:off x="7895372" y="6114334"/>
            <a:ext cx="1033755" cy="5550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ction Button: Forward or Next 16">
            <a:hlinkClick r:id="rId2" action="ppaction://hlinksldjump" highlightClick="1"/>
          </p:cNvPr>
          <p:cNvSpPr/>
          <p:nvPr/>
        </p:nvSpPr>
        <p:spPr>
          <a:xfrm>
            <a:off x="7981038" y="116632"/>
            <a:ext cx="103375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
        <p:nvSpPr>
          <p:cNvPr id="20" name="Oval Callout 19">
            <a:hlinkClick r:id="rId15" action="ppaction://hlinksldjump"/>
          </p:cNvPr>
          <p:cNvSpPr/>
          <p:nvPr/>
        </p:nvSpPr>
        <p:spPr>
          <a:xfrm>
            <a:off x="2411760" y="199842"/>
            <a:ext cx="2424618" cy="1144324"/>
          </a:xfrm>
          <a:prstGeom prst="wedgeEllipseCallout">
            <a:avLst>
              <a:gd name="adj1" fmla="val -7270"/>
              <a:gd name="adj2" fmla="val 1198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latin typeface="Comic Sans MS" panose="030F0702030302020204" pitchFamily="66" charset="0"/>
              </a:rPr>
              <a:t>How does Our Lady’s know how </a:t>
            </a:r>
            <a:r>
              <a:rPr lang="en-GB" sz="1400" dirty="0" smtClean="0">
                <a:solidFill>
                  <a:schemeClr val="accent1">
                    <a:lumMod val="75000"/>
                  </a:schemeClr>
                </a:solidFill>
                <a:latin typeface="Comic Sans MS" panose="030F0702030302020204" pitchFamily="66" charset="0"/>
              </a:rPr>
              <a:t>effective </a:t>
            </a:r>
            <a:r>
              <a:rPr lang="en-GB" sz="1400" dirty="0">
                <a:solidFill>
                  <a:schemeClr val="accent1">
                    <a:lumMod val="75000"/>
                  </a:schemeClr>
                </a:solidFill>
                <a:latin typeface="Comic Sans MS" panose="030F0702030302020204" pitchFamily="66" charset="0"/>
              </a:rPr>
              <a:t>its provision for SEN is?</a:t>
            </a:r>
          </a:p>
        </p:txBody>
      </p:sp>
    </p:spTree>
    <p:extLst>
      <p:ext uri="{BB962C8B-B14F-4D97-AF65-F5344CB8AC3E}">
        <p14:creationId xmlns:p14="http://schemas.microsoft.com/office/powerpoint/2010/main" val="328649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parents involved in the education of their child?</a:t>
            </a:r>
          </a:p>
        </p:txBody>
      </p:sp>
      <p:sp>
        <p:nvSpPr>
          <p:cNvPr id="4" name="Rectangle 3"/>
          <p:cNvSpPr/>
          <p:nvPr/>
        </p:nvSpPr>
        <p:spPr>
          <a:xfrm>
            <a:off x="251520" y="1196752"/>
            <a:ext cx="8479464" cy="5632311"/>
          </a:xfrm>
          <a:prstGeom prst="rect">
            <a:avLst/>
          </a:prstGeom>
        </p:spPr>
        <p:txBody>
          <a:bodyPr wrap="square">
            <a:spAutoFit/>
          </a:bodyPr>
          <a:lstStyle/>
          <a:p>
            <a:r>
              <a:rPr lang="en-GB" dirty="0">
                <a:solidFill>
                  <a:schemeClr val="tx2"/>
                </a:solidFill>
                <a:latin typeface="Comic Sans MS" panose="030F0702030302020204" pitchFamily="66" charset="0"/>
              </a:rPr>
              <a:t>At Our Lady’s School we are keen to make sure our Special Educational Needs provision is always of the highest standard and meets the needs of our families.  Your feedback is an important part of this process.  Parents of children with additional needs will be asked to complete an anonymised questionnaire in the Autumn Term letting us know which areas of our SEN support they feel are working well and which areas could be improved.  A copy of this questionnaire can be accessed on our school website if you would </a:t>
            </a:r>
          </a:p>
          <a:p>
            <a:r>
              <a:rPr lang="en-GB" dirty="0">
                <a:solidFill>
                  <a:schemeClr val="tx2"/>
                </a:solidFill>
                <a:latin typeface="Comic Sans MS" panose="030F0702030302020204" pitchFamily="66" charset="0"/>
              </a:rPr>
              <a:t>like to give us feedback at another time.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parents are encouraged to be involved in their child’s education. Working in partnership always has the greatest impact on a child’s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ask you to: write in a Communications Book; hear your child read daily; practise spellings and number work; use the same sanctions and rewards as us to meet behaviour targets.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are always welcome to help in school. It may not be best for your child to help in their class, but there are always other teachers who would love some parent helpers.</a:t>
            </a:r>
          </a:p>
          <a:p>
            <a:endParaRPr lang="en-GB" dirty="0"/>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25003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5841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my child’s views taken into account in deciding next steps at Our Lady’s?</a:t>
            </a:r>
          </a:p>
        </p:txBody>
      </p:sp>
      <p:sp>
        <p:nvSpPr>
          <p:cNvPr id="4" name="Rectangle 3"/>
          <p:cNvSpPr/>
          <p:nvPr/>
        </p:nvSpPr>
        <p:spPr>
          <a:xfrm>
            <a:off x="341008" y="2276872"/>
            <a:ext cx="8479464" cy="1754326"/>
          </a:xfrm>
          <a:prstGeom prst="rect">
            <a:avLst/>
          </a:prstGeom>
        </p:spPr>
        <p:txBody>
          <a:bodyPr wrap="square">
            <a:spAutoFit/>
          </a:bodyPr>
          <a:lstStyle/>
          <a:p>
            <a:r>
              <a:rPr lang="en-GB" dirty="0" smtClean="0">
                <a:solidFill>
                  <a:schemeClr val="tx2"/>
                </a:solidFill>
                <a:latin typeface="Comic Sans MS" panose="030F0702030302020204" pitchFamily="66" charset="0"/>
              </a:rPr>
              <a:t>Children are always involved in target-setting and reviewing the success of their work. Teachers regularly meet with children to discuss their next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When children have a SEN support plan or EHC Plan, they are involved in the review process and the setting of new targets.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8716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steps should I take if I have concerns about provision for my child?</a:t>
            </a:r>
          </a:p>
        </p:txBody>
      </p:sp>
      <p:sp>
        <p:nvSpPr>
          <p:cNvPr id="4" name="Rectangle 3"/>
          <p:cNvSpPr/>
          <p:nvPr/>
        </p:nvSpPr>
        <p:spPr>
          <a:xfrm>
            <a:off x="323528" y="1880305"/>
            <a:ext cx="8479464" cy="3170099"/>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If you are ever concerned about provision for your child, please talk to us. Talk to your child’s class teacher in the first instance. They may direct you to the SENCO. </a:t>
            </a:r>
            <a:r>
              <a:rPr lang="en-GB" dirty="0">
                <a:solidFill>
                  <a:schemeClr val="tx2"/>
                </a:solidFill>
                <a:latin typeface="Comic Sans MS" panose="030F0702030302020204" pitchFamily="66" charset="0"/>
              </a:rPr>
              <a:t>Smaller issues can usually be dealt with swiftly by the </a:t>
            </a:r>
            <a:r>
              <a:rPr lang="en-GB" dirty="0" smtClean="0">
                <a:solidFill>
                  <a:schemeClr val="tx2"/>
                </a:solidFill>
                <a:latin typeface="Comic Sans MS" panose="030F0702030302020204" pitchFamily="66" charset="0"/>
              </a:rPr>
              <a:t>SENCO.</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Our Lady’s School has a Complaints Policy, found on our website, which should be the starting point for any formal concern.</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SEN governor is Geraldine </a:t>
            </a:r>
            <a:r>
              <a:rPr lang="en-GB"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 who can be contacted by email </a:t>
            </a:r>
            <a:r>
              <a:rPr lang="en-GB" dirty="0" smtClean="0">
                <a:solidFill>
                  <a:schemeClr val="tx2"/>
                </a:solidFill>
                <a:latin typeface="Comic Sans MS" panose="030F0702030302020204" pitchFamily="66" charset="0"/>
                <a:hlinkClick r:id="rId3"/>
              </a:rPr>
              <a:t>gherage@olcs.uk</a:t>
            </a:r>
            <a:r>
              <a:rPr lang="en-GB" dirty="0" smtClean="0">
                <a:solidFill>
                  <a:schemeClr val="tx2"/>
                </a:solidFill>
                <a:latin typeface="Comic Sans MS" panose="030F0702030302020204" pitchFamily="66" charset="0"/>
              </a:rPr>
              <a:t> or via the school office on 01271 345164.</a:t>
            </a:r>
          </a:p>
        </p:txBody>
      </p:sp>
      <p:sp>
        <p:nvSpPr>
          <p:cNvPr id="5" name="Action Button: Forward or Next 4">
            <a:hlinkClick r:id="rId4"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04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outside agencies are involved in meeting my child’s needs and in supporting me and my family?</a:t>
            </a:r>
          </a:p>
        </p:txBody>
      </p:sp>
      <p:sp>
        <p:nvSpPr>
          <p:cNvPr id="4" name="Rectangle 3"/>
          <p:cNvSpPr/>
          <p:nvPr/>
        </p:nvSpPr>
        <p:spPr>
          <a:xfrm>
            <a:off x="353120" y="2145535"/>
            <a:ext cx="7848872" cy="4539704"/>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We will often seek advice and support from a number of </a:t>
            </a:r>
            <a:r>
              <a:rPr lang="en-GB" dirty="0">
                <a:solidFill>
                  <a:schemeClr val="tx2"/>
                </a:solidFill>
                <a:latin typeface="Comic Sans MS" panose="030F0702030302020204" pitchFamily="66" charset="0"/>
              </a:rPr>
              <a:t>outside agencies (</a:t>
            </a:r>
            <a:r>
              <a:rPr lang="en-GB" sz="1400" dirty="0">
                <a:solidFill>
                  <a:schemeClr val="tx2"/>
                </a:solidFill>
                <a:latin typeface="Comic Sans MS" panose="030F0702030302020204" pitchFamily="66" charset="0"/>
              </a:rPr>
              <a:t>Educational </a:t>
            </a:r>
            <a:r>
              <a:rPr lang="en-GB" sz="1400" dirty="0" smtClean="0">
                <a:solidFill>
                  <a:schemeClr val="tx2"/>
                </a:solidFill>
                <a:latin typeface="Comic Sans MS" panose="030F0702030302020204" pitchFamily="66" charset="0"/>
              </a:rPr>
              <a:t>Psychology; Behaviour </a:t>
            </a:r>
            <a:r>
              <a:rPr lang="en-GB" sz="1400" dirty="0">
                <a:solidFill>
                  <a:schemeClr val="tx2"/>
                </a:solidFill>
                <a:latin typeface="Comic Sans MS" panose="030F0702030302020204" pitchFamily="66" charset="0"/>
              </a:rPr>
              <a:t>Support </a:t>
            </a:r>
            <a:r>
              <a:rPr lang="en-GB" sz="1400" dirty="0" smtClean="0">
                <a:solidFill>
                  <a:schemeClr val="tx2"/>
                </a:solidFill>
                <a:latin typeface="Comic Sans MS" panose="030F0702030302020204" pitchFamily="66" charset="0"/>
              </a:rPr>
              <a:t>Team; Speech </a:t>
            </a:r>
            <a:r>
              <a:rPr lang="en-GB" sz="1400" dirty="0">
                <a:solidFill>
                  <a:schemeClr val="tx2"/>
                </a:solidFill>
                <a:latin typeface="Comic Sans MS" panose="030F0702030302020204" pitchFamily="66" charset="0"/>
              </a:rPr>
              <a:t>and Language </a:t>
            </a:r>
            <a:r>
              <a:rPr lang="en-GB" sz="1400" dirty="0" smtClean="0">
                <a:solidFill>
                  <a:schemeClr val="tx2"/>
                </a:solidFill>
                <a:latin typeface="Comic Sans MS" panose="030F0702030302020204" pitchFamily="66" charset="0"/>
              </a:rPr>
              <a:t>Therapy; </a:t>
            </a:r>
            <a:r>
              <a:rPr lang="en-GB" sz="1400" dirty="0" err="1" smtClean="0">
                <a:solidFill>
                  <a:schemeClr val="tx2"/>
                </a:solidFill>
                <a:latin typeface="Comic Sans MS" panose="030F0702030302020204" pitchFamily="66" charset="0"/>
              </a:rPr>
              <a:t>Pathfield</a:t>
            </a:r>
            <a:r>
              <a:rPr lang="en-GB" sz="1400" dirty="0" smtClean="0">
                <a:solidFill>
                  <a:schemeClr val="tx2"/>
                </a:solidFill>
                <a:latin typeface="Comic Sans MS" panose="030F0702030302020204" pitchFamily="66" charset="0"/>
              </a:rPr>
              <a:t> Outreach;  Lampard Outreach; Communication </a:t>
            </a:r>
            <a:r>
              <a:rPr lang="en-GB" sz="1400" dirty="0">
                <a:solidFill>
                  <a:schemeClr val="tx2"/>
                </a:solidFill>
                <a:latin typeface="Comic Sans MS" panose="030F0702030302020204" pitchFamily="66" charset="0"/>
              </a:rPr>
              <a:t>and Interaction Team </a:t>
            </a:r>
            <a:r>
              <a:rPr lang="en-GB" sz="1400" dirty="0" smtClean="0">
                <a:solidFill>
                  <a:schemeClr val="tx2"/>
                </a:solidFill>
                <a:latin typeface="Comic Sans MS" panose="030F0702030302020204" pitchFamily="66" charset="0"/>
              </a:rPr>
              <a:t>Outreach; Child </a:t>
            </a:r>
            <a:r>
              <a:rPr lang="en-GB" sz="1400" dirty="0">
                <a:solidFill>
                  <a:schemeClr val="tx2"/>
                </a:solidFill>
                <a:latin typeface="Comic Sans MS" panose="030F0702030302020204" pitchFamily="66" charset="0"/>
              </a:rPr>
              <a:t>and </a:t>
            </a:r>
            <a:r>
              <a:rPr lang="en-GB" sz="1400" dirty="0" smtClean="0">
                <a:solidFill>
                  <a:schemeClr val="tx2"/>
                </a:solidFill>
                <a:latin typeface="Comic Sans MS" panose="030F0702030302020204" pitchFamily="66" charset="0"/>
              </a:rPr>
              <a:t>Adolescent </a:t>
            </a:r>
            <a:r>
              <a:rPr lang="en-GB" sz="1400" dirty="0">
                <a:solidFill>
                  <a:schemeClr val="tx2"/>
                </a:solidFill>
                <a:latin typeface="Comic Sans MS" panose="030F0702030302020204" pitchFamily="66" charset="0"/>
              </a:rPr>
              <a:t>Mental Health Service (CAMHS</a:t>
            </a:r>
            <a:r>
              <a:rPr lang="en-GB" sz="1400" dirty="0" smtClean="0">
                <a:solidFill>
                  <a:schemeClr val="tx2"/>
                </a:solidFill>
                <a:latin typeface="Comic Sans MS" panose="030F0702030302020204" pitchFamily="66" charset="0"/>
              </a:rPr>
              <a:t>); Visual </a:t>
            </a:r>
            <a:r>
              <a:rPr lang="en-GB" sz="1400" dirty="0">
                <a:solidFill>
                  <a:schemeClr val="tx2"/>
                </a:solidFill>
                <a:latin typeface="Comic Sans MS" panose="030F0702030302020204" pitchFamily="66" charset="0"/>
              </a:rPr>
              <a:t>Impairment Advisory </a:t>
            </a:r>
            <a:r>
              <a:rPr lang="en-GB" sz="1400" dirty="0" smtClean="0">
                <a:solidFill>
                  <a:schemeClr val="tx2"/>
                </a:solidFill>
                <a:latin typeface="Comic Sans MS" panose="030F0702030302020204" pitchFamily="66" charset="0"/>
              </a:rPr>
              <a:t>Teacher;  General Practitioner; School Nurse; Occupational Therapy ) </a:t>
            </a:r>
            <a:r>
              <a:rPr lang="en-GB" dirty="0" smtClean="0">
                <a:solidFill>
                  <a:schemeClr val="tx2"/>
                </a:solidFill>
                <a:latin typeface="Comic Sans MS" panose="030F0702030302020204" pitchFamily="66" charset="0"/>
              </a:rPr>
              <a:t>to ensure we are meeting your child’s needs and providing you with advice and support.</a:t>
            </a:r>
          </a:p>
          <a:p>
            <a:pPr>
              <a:spcAft>
                <a:spcPts val="600"/>
              </a:spcAft>
            </a:pPr>
            <a:endParaRPr lang="en-GB" sz="1200"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We may offer your family an Early Help Assessment, to assess your family’s needs and gather agencies at a Team Around the Family (TAF) meeting. At this meeting we will set an action plan called an ‘Early Help Plan’ and where necessary a SEN support plan. These will be reviewed at least termly.</a:t>
            </a:r>
          </a:p>
          <a:p>
            <a:pPr>
              <a:spcAft>
                <a:spcPts val="600"/>
              </a:spcAft>
            </a:pPr>
            <a:r>
              <a:rPr lang="en-GB" dirty="0" smtClean="0">
                <a:solidFill>
                  <a:schemeClr val="tx2"/>
                </a:solidFill>
                <a:latin typeface="Comic Sans MS" panose="030F0702030302020204" pitchFamily="66" charset="0"/>
              </a:rPr>
              <a:t>Sometimes you may need support with issues outside of school. We work closely with Social Services to ensure you have the help and support you need.</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71994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Where can I get further information?</a:t>
            </a:r>
          </a:p>
        </p:txBody>
      </p:sp>
      <p:sp>
        <p:nvSpPr>
          <p:cNvPr id="4" name="Rectangle 3"/>
          <p:cNvSpPr/>
          <p:nvPr/>
        </p:nvSpPr>
        <p:spPr>
          <a:xfrm>
            <a:off x="323528" y="1880305"/>
            <a:ext cx="8479464" cy="723275"/>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The SENCO may be able to signpost you to further information.</a:t>
            </a:r>
          </a:p>
          <a:p>
            <a:pPr>
              <a:spcAft>
                <a:spcPts val="600"/>
              </a:spcAft>
            </a:pPr>
            <a:r>
              <a:rPr lang="en-GB" dirty="0" smtClean="0">
                <a:solidFill>
                  <a:schemeClr val="tx2"/>
                </a:solidFill>
                <a:latin typeface="Comic Sans MS" panose="030F0702030302020204" pitchFamily="66" charset="0"/>
              </a:rPr>
              <a:t>There are a number of places to get further information about SEN.</a:t>
            </a:r>
          </a:p>
        </p:txBody>
      </p:sp>
      <p:sp>
        <p:nvSpPr>
          <p:cNvPr id="5" name="Rectangle 4"/>
          <p:cNvSpPr/>
          <p:nvPr/>
        </p:nvSpPr>
        <p:spPr>
          <a:xfrm>
            <a:off x="2915815" y="3073866"/>
            <a:ext cx="4572000" cy="954107"/>
          </a:xfrm>
          <a:prstGeom prst="rect">
            <a:avLst/>
          </a:prstGeom>
        </p:spPr>
        <p:txBody>
          <a:bodyPr>
            <a:spAutoFit/>
          </a:bodyPr>
          <a:lstStyle/>
          <a:p>
            <a:pPr>
              <a:spcAft>
                <a:spcPts val="600"/>
              </a:spcAft>
            </a:pPr>
            <a:r>
              <a:rPr lang="en-GB" sz="1400" dirty="0">
                <a:solidFill>
                  <a:schemeClr val="tx2"/>
                </a:solidFill>
                <a:latin typeface="Comic Sans MS" panose="030F0702030302020204" pitchFamily="66" charset="0"/>
              </a:rPr>
              <a:t>Devon Information Advice and Support service provides independent advice and information to parents and carers of children and young people with SEND.</a:t>
            </a:r>
          </a:p>
        </p:txBody>
      </p:sp>
      <p:pic>
        <p:nvPicPr>
          <p:cNvPr id="6" name="Picture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828836"/>
            <a:ext cx="2143125" cy="1228725"/>
          </a:xfrm>
          <a:prstGeom prst="rect">
            <a:avLst/>
          </a:prstGeom>
        </p:spPr>
      </p:pic>
      <p:pic>
        <p:nvPicPr>
          <p:cNvPr id="1026"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496761"/>
            <a:ext cx="2228849" cy="776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4279128"/>
            <a:ext cx="5696694" cy="881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236246" y="4071560"/>
            <a:ext cx="2728242" cy="1600438"/>
          </a:xfrm>
          <a:prstGeom prst="rect">
            <a:avLst/>
          </a:prstGeom>
        </p:spPr>
        <p:txBody>
          <a:bodyPr wrap="square">
            <a:spAutoFit/>
          </a:bodyPr>
          <a:lstStyle/>
          <a:p>
            <a:pPr>
              <a:spcAft>
                <a:spcPts val="600"/>
              </a:spcAft>
            </a:pPr>
            <a:r>
              <a:rPr lang="en-GB" sz="1400" dirty="0" smtClean="0">
                <a:solidFill>
                  <a:schemeClr val="tx2"/>
                </a:solidFill>
                <a:latin typeface="Comic Sans MS" panose="030F0702030302020204" pitchFamily="66" charset="0"/>
              </a:rPr>
              <a:t>The Devon Local Offer details what </a:t>
            </a:r>
            <a:r>
              <a:rPr lang="en-GB" sz="1400" dirty="0">
                <a:solidFill>
                  <a:schemeClr val="tx2"/>
                </a:solidFill>
                <a:latin typeface="Comic Sans MS" panose="030F0702030302020204" pitchFamily="66" charset="0"/>
              </a:rPr>
              <a:t>you can expect to be available for children and young people with SEND in Devon across education, health and social care </a:t>
            </a:r>
            <a:r>
              <a:rPr lang="en-GB" sz="1400" dirty="0" smtClean="0">
                <a:solidFill>
                  <a:schemeClr val="tx2"/>
                </a:solidFill>
                <a:latin typeface="Comic Sans MS" panose="030F0702030302020204" pitchFamily="66" charset="0"/>
              </a:rPr>
              <a:t>services.</a:t>
            </a:r>
            <a:endParaRPr lang="en-GB" sz="1400" dirty="0">
              <a:solidFill>
                <a:schemeClr val="tx2"/>
              </a:solidFill>
              <a:latin typeface="Comic Sans MS" panose="030F0702030302020204" pitchFamily="66" charset="0"/>
            </a:endParaRPr>
          </a:p>
        </p:txBody>
      </p:sp>
      <p:sp>
        <p:nvSpPr>
          <p:cNvPr id="7" name="Rectangle 6"/>
          <p:cNvSpPr/>
          <p:nvPr/>
        </p:nvSpPr>
        <p:spPr>
          <a:xfrm>
            <a:off x="2915815" y="5689481"/>
            <a:ext cx="4572000" cy="954107"/>
          </a:xfrm>
          <a:prstGeom prst="rect">
            <a:avLst/>
          </a:prstGeom>
        </p:spPr>
        <p:txBody>
          <a:bodyPr>
            <a:spAutoFit/>
          </a:bodyPr>
          <a:lstStyle/>
          <a:p>
            <a:r>
              <a:rPr lang="en-GB" sz="1400" dirty="0">
                <a:solidFill>
                  <a:schemeClr val="tx2"/>
                </a:solidFill>
                <a:latin typeface="Comic Sans MS" panose="030F0702030302020204" pitchFamily="66" charset="0"/>
              </a:rPr>
              <a:t>These pages will help you to understand what ‘safeguarding’ is, who is responsible for keeping children safe and what will happen if your family needs professional help.</a:t>
            </a:r>
          </a:p>
        </p:txBody>
      </p:sp>
      <p:sp>
        <p:nvSpPr>
          <p:cNvPr id="11" name="Action Button: Forward or Next 10">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6012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prepare and support my child to join the school or transfer to a new school?</a:t>
            </a:r>
          </a:p>
        </p:txBody>
      </p:sp>
      <p:sp>
        <p:nvSpPr>
          <p:cNvPr id="4" name="Rectangle 3"/>
          <p:cNvSpPr/>
          <p:nvPr/>
        </p:nvSpPr>
        <p:spPr>
          <a:xfrm>
            <a:off x="323528" y="2245540"/>
            <a:ext cx="8479464" cy="3093154"/>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In order for your child to be happy at school, they must feel safe and secure. We ensure that plans are made for a child transferring to our school.</a:t>
            </a:r>
          </a:p>
          <a:p>
            <a:pPr>
              <a:spcAft>
                <a:spcPts val="600"/>
              </a:spcAft>
            </a:pPr>
            <a:r>
              <a:rPr lang="en-GB" dirty="0" smtClean="0">
                <a:solidFill>
                  <a:schemeClr val="tx2"/>
                </a:solidFill>
                <a:latin typeface="Comic Sans MS" panose="030F0702030302020204" pitchFamily="66" charset="0"/>
              </a:rPr>
              <a:t>We would welcome you to make preliminary visit to us and meet with the SENCO to discuss you child’s transition needs. A suitable transition programme will be set up depending on their needs. Usually this will be part of their SEN support plan.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Likewise, when a child moves on to another school from Our Lady’s, we would ensure that you, your child and the SENCO from the next school are involved in making a transition plan.</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402240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the Devon Local Offer?</a:t>
            </a:r>
          </a:p>
        </p:txBody>
      </p:sp>
      <p:sp>
        <p:nvSpPr>
          <p:cNvPr id="4" name="Rectangle 3"/>
          <p:cNvSpPr/>
          <p:nvPr/>
        </p:nvSpPr>
        <p:spPr>
          <a:xfrm>
            <a:off x="323528" y="2924944"/>
            <a:ext cx="8479464" cy="3416320"/>
          </a:xfrm>
          <a:prstGeom prst="rect">
            <a:avLst/>
          </a:prstGeom>
        </p:spPr>
        <p:txBody>
          <a:bodyPr wrap="square">
            <a:spAutoFit/>
          </a:bodyPr>
          <a:lstStyle/>
          <a:p>
            <a:r>
              <a:rPr lang="en-GB" dirty="0">
                <a:solidFill>
                  <a:schemeClr val="tx2"/>
                </a:solidFill>
                <a:latin typeface="Comic Sans MS" panose="030F0702030302020204" pitchFamily="66" charset="0"/>
              </a:rPr>
              <a:t>Devon County Council is committed to ensuring that all children and young people have a good start in life. Some children and young people have special educational needs and/or disabilities (SEND) and these differing needs mean varied levels of support may be required at different times</a:t>
            </a:r>
            <a:r>
              <a:rPr lang="en-GB" dirty="0" smtClean="0">
                <a:solidFill>
                  <a:schemeClr val="tx2"/>
                </a:solidFill>
                <a:latin typeface="Comic Sans MS" panose="030F0702030302020204" pitchFamily="66" charset="0"/>
              </a:rPr>
              <a:t>.</a:t>
            </a: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In Devon, we believe that children and young people with SEND should have the expectation to be part of their local community and to be included and educated alongside their peers. We aim to provide a range of support and opportunities to enable this to happen and these can be described as the ‘local offer’. This sets out what you can expect to be available to support children and young people with special educational needs and disabilities aged 0-25 along </a:t>
            </a:r>
            <a:r>
              <a:rPr lang="en-GB" dirty="0" smtClean="0">
                <a:solidFill>
                  <a:schemeClr val="tx2"/>
                </a:solidFill>
                <a:latin typeface="Comic Sans MS" panose="030F0702030302020204" pitchFamily="66" charset="0"/>
              </a:rPr>
              <a:t>with Devon’s approach and underlying principles.</a:t>
            </a:r>
            <a:endParaRPr lang="en-GB" dirty="0">
              <a:solidFill>
                <a:schemeClr val="tx2"/>
              </a:solidFill>
              <a:latin typeface="Comic Sans MS" panose="030F0702030302020204" pitchFamily="66" charset="0"/>
            </a:endParaRPr>
          </a:p>
        </p:txBody>
      </p:sp>
      <p:pic>
        <p:nvPicPr>
          <p:cNvPr id="2050"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94" y="1385888"/>
            <a:ext cx="8801100"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smtClean="0">
                <a:solidFill>
                  <a:schemeClr val="bg1"/>
                </a:solidFill>
              </a:rPr>
              <a:t>CLICK BELOW TO VISIT THE DEVON LOCAL OFFER WEBSITE</a:t>
            </a:r>
            <a:endParaRPr lang="en-GB" sz="1400" b="1" dirty="0">
              <a:solidFill>
                <a:schemeClr val="bg1"/>
              </a:solidFill>
            </a:endParaRPr>
          </a:p>
        </p:txBody>
      </p:sp>
    </p:spTree>
    <p:extLst>
      <p:ext uri="{BB962C8B-B14F-4D97-AF65-F5344CB8AC3E}">
        <p14:creationId xmlns:p14="http://schemas.microsoft.com/office/powerpoint/2010/main" val="174926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2147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1">
                    <a:lumMod val="75000"/>
                  </a:schemeClr>
                </a:solidFill>
                <a:latin typeface="Comic Sans MS" panose="030F0702030302020204" pitchFamily="66" charset="0"/>
              </a:rPr>
              <a:t>How does Our Lady’s know how effective its provision for SEN is?</a:t>
            </a:r>
            <a:endParaRPr lang="en-GB" sz="3600" dirty="0">
              <a:solidFill>
                <a:schemeClr val="accent1">
                  <a:lumMod val="75000"/>
                </a:schemeClr>
              </a:solidFill>
              <a:latin typeface="Comic Sans MS" panose="030F0702030302020204" pitchFamily="66" charset="0"/>
            </a:endParaRPr>
          </a:p>
        </p:txBody>
      </p:sp>
      <p:sp>
        <p:nvSpPr>
          <p:cNvPr id="4" name="Rectangle 3"/>
          <p:cNvSpPr/>
          <p:nvPr/>
        </p:nvSpPr>
        <p:spPr>
          <a:xfrm>
            <a:off x="353689" y="1557288"/>
            <a:ext cx="8479464" cy="5078313"/>
          </a:xfrm>
          <a:prstGeom prst="rect">
            <a:avLst/>
          </a:prstGeom>
        </p:spPr>
        <p:txBody>
          <a:bodyPr wrap="square">
            <a:spAutoFit/>
          </a:bodyPr>
          <a:lstStyle/>
          <a:p>
            <a:r>
              <a:rPr lang="en-GB" dirty="0">
                <a:solidFill>
                  <a:schemeClr val="tx2"/>
                </a:solidFill>
                <a:latin typeface="Comic Sans MS" panose="030F0702030302020204" pitchFamily="66" charset="0"/>
              </a:rPr>
              <a:t>We measure the quality of provision through a range of </a:t>
            </a:r>
            <a:r>
              <a:rPr lang="en-GB" dirty="0" smtClean="0">
                <a:solidFill>
                  <a:schemeClr val="tx2"/>
                </a:solidFill>
                <a:latin typeface="Comic Sans MS" panose="030F0702030302020204" pitchFamily="66" charset="0"/>
              </a:rPr>
              <a:t>systems </a:t>
            </a:r>
            <a:r>
              <a:rPr lang="en-GB" dirty="0">
                <a:solidFill>
                  <a:schemeClr val="tx2"/>
                </a:solidFill>
                <a:latin typeface="Comic Sans MS" panose="030F0702030302020204" pitchFamily="66" charset="0"/>
              </a:rPr>
              <a:t>which include: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Monitoring from the senior </a:t>
            </a:r>
            <a:r>
              <a:rPr lang="en-GB" dirty="0">
                <a:solidFill>
                  <a:schemeClr val="tx2"/>
                </a:solidFill>
                <a:latin typeface="Comic Sans MS" panose="030F0702030302020204" pitchFamily="66" charset="0"/>
              </a:rPr>
              <a:t>leadership team </a:t>
            </a:r>
            <a:r>
              <a:rPr lang="en-GB" dirty="0" smtClean="0">
                <a:solidFill>
                  <a:schemeClr val="tx2"/>
                </a:solidFill>
                <a:latin typeface="Comic Sans MS" panose="030F0702030302020204" pitchFamily="66" charset="0"/>
              </a:rPr>
              <a:t>of </a:t>
            </a:r>
            <a:r>
              <a:rPr lang="en-GB" dirty="0">
                <a:solidFill>
                  <a:schemeClr val="tx2"/>
                </a:solidFill>
                <a:latin typeface="Comic Sans MS" panose="030F0702030302020204" pitchFamily="66" charset="0"/>
              </a:rPr>
              <a:t>staff expertise through </a:t>
            </a:r>
            <a:r>
              <a:rPr lang="en-GB" dirty="0" smtClean="0">
                <a:solidFill>
                  <a:schemeClr val="tx2"/>
                </a:solidFill>
                <a:latin typeface="Comic Sans MS" panose="030F0702030302020204" pitchFamily="66" charset="0"/>
              </a:rPr>
              <a:t>classroom </a:t>
            </a:r>
            <a:r>
              <a:rPr lang="en-GB" dirty="0">
                <a:solidFill>
                  <a:schemeClr val="tx2"/>
                </a:solidFill>
                <a:latin typeface="Comic Sans MS" panose="030F0702030302020204" pitchFamily="66" charset="0"/>
              </a:rPr>
              <a:t>observations, discussions with pupils and staff and learning walks. In addition, book </a:t>
            </a:r>
            <a:r>
              <a:rPr lang="en-GB" dirty="0" smtClean="0">
                <a:solidFill>
                  <a:schemeClr val="tx2"/>
                </a:solidFill>
                <a:latin typeface="Comic Sans MS" panose="030F0702030302020204" pitchFamily="66" charset="0"/>
              </a:rPr>
              <a:t>monitoring </a:t>
            </a:r>
            <a:r>
              <a:rPr lang="en-GB" dirty="0">
                <a:solidFill>
                  <a:schemeClr val="tx2"/>
                </a:solidFill>
                <a:latin typeface="Comic Sans MS" panose="030F0702030302020204" pitchFamily="66" charset="0"/>
              </a:rPr>
              <a:t>takes place each term by the senior leadership team.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Tracking systems ensure </a:t>
            </a:r>
            <a:r>
              <a:rPr lang="en-GB" dirty="0">
                <a:solidFill>
                  <a:schemeClr val="tx2"/>
                </a:solidFill>
                <a:latin typeface="Comic Sans MS" panose="030F0702030302020204" pitchFamily="66" charset="0"/>
              </a:rPr>
              <a:t>that teachers report on a termly basis about their vulnerable groups of children, including those children with SEND</a:t>
            </a:r>
            <a:r>
              <a:rPr lang="en-GB" dirty="0" smtClean="0">
                <a:solidFill>
                  <a:schemeClr val="tx2"/>
                </a:solidFill>
                <a:latin typeface="Comic Sans MS" panose="030F0702030302020204" pitchFamily="66" charset="0"/>
              </a:rPr>
              <a:t>.</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Termly </a:t>
            </a:r>
            <a:r>
              <a:rPr lang="en-GB" dirty="0">
                <a:solidFill>
                  <a:schemeClr val="tx2"/>
                </a:solidFill>
                <a:latin typeface="Comic Sans MS" panose="030F0702030302020204" pitchFamily="66" charset="0"/>
              </a:rPr>
              <a:t>Pupil Progress Meetings (teacher, </a:t>
            </a:r>
            <a:r>
              <a:rPr lang="en-GB" dirty="0" smtClean="0">
                <a:solidFill>
                  <a:schemeClr val="tx2"/>
                </a:solidFill>
                <a:latin typeface="Comic Sans MS" panose="030F0702030302020204" pitchFamily="66" charset="0"/>
              </a:rPr>
              <a:t>SLT including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Parent </a:t>
            </a:r>
            <a:r>
              <a:rPr lang="en-GB" dirty="0">
                <a:solidFill>
                  <a:schemeClr val="tx2"/>
                </a:solidFill>
                <a:latin typeface="Comic Sans MS" panose="030F0702030302020204" pitchFamily="66" charset="0"/>
              </a:rPr>
              <a:t>Meetings, including </a:t>
            </a:r>
            <a:r>
              <a:rPr lang="en-GB" dirty="0" smtClean="0">
                <a:solidFill>
                  <a:schemeClr val="tx2"/>
                </a:solidFill>
                <a:latin typeface="Comic Sans MS" panose="030F0702030302020204" pitchFamily="66" charset="0"/>
              </a:rPr>
              <a:t>SEN support plan reviews </a:t>
            </a:r>
            <a:r>
              <a:rPr lang="en-GB" dirty="0">
                <a:solidFill>
                  <a:schemeClr val="tx2"/>
                </a:solidFill>
                <a:latin typeface="Comic Sans MS" panose="030F0702030302020204" pitchFamily="66" charset="0"/>
              </a:rPr>
              <a:t>and informal meetings with parents, teachers and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r>
              <a:rPr lang="en-GB" dirty="0">
                <a:solidFill>
                  <a:schemeClr val="tx2"/>
                </a:solidFill>
                <a:latin typeface="Comic Sans MS" panose="030F0702030302020204" pitchFamily="66" charset="0"/>
              </a:rPr>
              <a:t>evaluate the impact of SEN provision on the progress, attainment and well-being of SEND pupils.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Head Teacher reviews attendance and exclusion data for SEND pupils on a termly basis and this is reported to the Governing Body. The </a:t>
            </a:r>
            <a:r>
              <a:rPr lang="en-GB" dirty="0" err="1">
                <a:solidFill>
                  <a:schemeClr val="tx2"/>
                </a:solidFill>
                <a:latin typeface="Comic Sans MS" panose="030F0702030302020204" pitchFamily="66" charset="0"/>
              </a:rPr>
              <a:t>SENDCo</a:t>
            </a:r>
            <a:r>
              <a:rPr lang="en-GB" dirty="0">
                <a:solidFill>
                  <a:schemeClr val="tx2"/>
                </a:solidFill>
                <a:latin typeface="Comic Sans MS" panose="030F0702030302020204" pitchFamily="66" charset="0"/>
              </a:rPr>
              <a:t> tracks the progress of children with </a:t>
            </a:r>
            <a:r>
              <a:rPr lang="en-GB" dirty="0" smtClean="0">
                <a:solidFill>
                  <a:schemeClr val="tx2"/>
                </a:solidFill>
                <a:latin typeface="Comic Sans MS" panose="030F0702030302020204" pitchFamily="66" charset="0"/>
              </a:rPr>
              <a:t>SEND. </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The </a:t>
            </a:r>
            <a:r>
              <a:rPr lang="en-GB" dirty="0" err="1">
                <a:solidFill>
                  <a:schemeClr val="tx2"/>
                </a:solidFill>
                <a:latin typeface="Comic Sans MS" panose="030F0702030302020204" pitchFamily="66" charset="0"/>
              </a:rPr>
              <a:t>SENDCo</a:t>
            </a:r>
            <a:r>
              <a:rPr lang="en-GB" dirty="0">
                <a:solidFill>
                  <a:schemeClr val="tx2"/>
                </a:solidFill>
                <a:latin typeface="Comic Sans MS" panose="030F0702030302020204" pitchFamily="66" charset="0"/>
              </a:rPr>
              <a:t> tracks the success of specific interventions through comparison of pre and post intervention </a:t>
            </a:r>
            <a:r>
              <a:rPr lang="en-GB" dirty="0" smtClean="0">
                <a:solidFill>
                  <a:schemeClr val="tx2"/>
                </a:solidFill>
                <a:latin typeface="Comic Sans MS" panose="030F0702030302020204" pitchFamily="66" charset="0"/>
              </a:rPr>
              <a:t>data and termly </a:t>
            </a:r>
          </a:p>
          <a:p>
            <a:r>
              <a:rPr lang="en-GB" dirty="0">
                <a:solidFill>
                  <a:schemeClr val="tx2"/>
                </a:solidFill>
                <a:latin typeface="Comic Sans MS" panose="030F0702030302020204" pitchFamily="66" charset="0"/>
              </a:rPr>
              <a:t> </a:t>
            </a:r>
            <a:r>
              <a:rPr lang="en-GB" dirty="0" smtClean="0">
                <a:solidFill>
                  <a:schemeClr val="tx2"/>
                </a:solidFill>
                <a:latin typeface="Comic Sans MS" panose="030F0702030302020204" pitchFamily="66" charset="0"/>
              </a:rPr>
              <a:t>   review meetings. </a:t>
            </a:r>
            <a:endParaRPr lang="en-GB" dirty="0">
              <a:solidFill>
                <a:schemeClr val="tx2"/>
              </a:solidFill>
              <a:latin typeface="Comic Sans MS" panose="030F0702030302020204" pitchFamily="66" charset="0"/>
            </a:endParaRPr>
          </a:p>
        </p:txBody>
      </p:sp>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smtClean="0">
                <a:solidFill>
                  <a:schemeClr val="bg1"/>
                </a:solidFill>
              </a:rPr>
              <a:t>CLICK BELOW TO VISIT THE DEVON LOCAL OFFER WEBSITE</a:t>
            </a:r>
            <a:endParaRPr lang="en-GB" sz="1400" b="1" dirty="0">
              <a:solidFill>
                <a:schemeClr val="bg1"/>
              </a:solidFill>
            </a:endParaRPr>
          </a:p>
        </p:txBody>
      </p:sp>
    </p:spTree>
    <p:extLst>
      <p:ext uri="{BB962C8B-B14F-4D97-AF65-F5344CB8AC3E}">
        <p14:creationId xmlns:p14="http://schemas.microsoft.com/office/powerpoint/2010/main" val="73987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800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1">
                    <a:lumMod val="75000"/>
                  </a:schemeClr>
                </a:solidFill>
                <a:latin typeface="Comic Sans MS" panose="030F0702030302020204" pitchFamily="66" charset="0"/>
              </a:rPr>
              <a:t>Where can I find contact details for support services for parents of pupils with Special Educational Needs?</a:t>
            </a:r>
            <a:endParaRPr lang="en-GB" sz="3600" dirty="0">
              <a:solidFill>
                <a:schemeClr val="accent1">
                  <a:lumMod val="75000"/>
                </a:schemeClr>
              </a:solidFill>
              <a:latin typeface="Comic Sans MS" panose="030F0702030302020204" pitchFamily="66" charset="0"/>
            </a:endParaRPr>
          </a:p>
        </p:txBody>
      </p:sp>
      <p:sp>
        <p:nvSpPr>
          <p:cNvPr id="4" name="Rectangle 3"/>
          <p:cNvSpPr/>
          <p:nvPr/>
        </p:nvSpPr>
        <p:spPr>
          <a:xfrm>
            <a:off x="353689" y="2434451"/>
            <a:ext cx="8479464" cy="2308324"/>
          </a:xfrm>
          <a:prstGeom prst="rect">
            <a:avLst/>
          </a:prstGeom>
        </p:spPr>
        <p:txBody>
          <a:bodyPr wrap="square">
            <a:spAutoFit/>
          </a:bodyPr>
          <a:lstStyle/>
          <a:p>
            <a:r>
              <a:rPr lang="en-GB" dirty="0" smtClean="0">
                <a:solidFill>
                  <a:schemeClr val="tx2"/>
                </a:solidFill>
                <a:latin typeface="Comic Sans MS" panose="030F0702030302020204" pitchFamily="66" charset="0"/>
              </a:rPr>
              <a:t>In the school entrance, there are leaflets of support services available for parents, including information on </a:t>
            </a:r>
          </a:p>
          <a:p>
            <a:r>
              <a:rPr lang="en-GB" dirty="0" smtClean="0">
                <a:solidFill>
                  <a:schemeClr val="tx2"/>
                </a:solidFill>
                <a:latin typeface="Comic Sans MS" panose="030F0702030302020204" pitchFamily="66" charset="0"/>
              </a:rPr>
              <a:t>Devon Information and Advice Support Service-  devonias.org.uk </a:t>
            </a:r>
          </a:p>
          <a:p>
            <a:r>
              <a:rPr lang="en-GB" dirty="0" smtClean="0">
                <a:solidFill>
                  <a:schemeClr val="tx2"/>
                </a:solidFill>
                <a:latin typeface="Comic Sans MS" panose="030F0702030302020204" pitchFamily="66" charset="0"/>
              </a:rPr>
              <a:t>and Devon Integrated Children’s Services -www.Devon.IntegratedChildrensServices.co.uk</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you have any concerns or worries or require further information, please contact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via the school office.</a:t>
            </a:r>
          </a:p>
        </p:txBody>
      </p:sp>
    </p:spTree>
    <p:extLst>
      <p:ext uri="{BB962C8B-B14F-4D97-AF65-F5344CB8AC3E}">
        <p14:creationId xmlns:p14="http://schemas.microsoft.com/office/powerpoint/2010/main" val="405382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28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Our Lady’s School like?</a:t>
            </a:r>
          </a:p>
        </p:txBody>
      </p:sp>
      <p:sp>
        <p:nvSpPr>
          <p:cNvPr id="4" name="TextBox 3"/>
          <p:cNvSpPr txBox="1"/>
          <p:nvPr/>
        </p:nvSpPr>
        <p:spPr>
          <a:xfrm>
            <a:off x="301496" y="1640618"/>
            <a:ext cx="8518976" cy="4801314"/>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Our Lady’s School is a mainstream primary academy trust school, within the Plymouth Diocese Catholic and Anglican Schools’ Trust (CAST). There are 208 pupils on roll in single year-group classes.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At </a:t>
            </a:r>
            <a:r>
              <a:rPr lang="en-GB" dirty="0">
                <a:solidFill>
                  <a:schemeClr val="tx2"/>
                </a:solidFill>
                <a:latin typeface="Comic Sans MS" panose="030F0702030302020204" pitchFamily="66" charset="0"/>
              </a:rPr>
              <a:t>Our Lady’s we aim to provide a Christian, caring, secure family environment </a:t>
            </a:r>
            <a:r>
              <a:rPr lang="en-GB" dirty="0" smtClean="0">
                <a:solidFill>
                  <a:schemeClr val="tx2"/>
                </a:solidFill>
                <a:latin typeface="Comic Sans MS" panose="030F0702030302020204" pitchFamily="66" charset="0"/>
              </a:rPr>
              <a:t>where each </a:t>
            </a:r>
            <a:r>
              <a:rPr lang="en-GB" dirty="0">
                <a:solidFill>
                  <a:schemeClr val="tx2"/>
                </a:solidFill>
                <a:latin typeface="Comic Sans MS" panose="030F0702030302020204" pitchFamily="66" charset="0"/>
              </a:rPr>
              <a:t>child is valued as an unique individual who is able to benefit from and contribute to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life of the school. </a:t>
            </a:r>
            <a:endParaRPr lang="en-GB" dirty="0" smtClean="0">
              <a:solidFill>
                <a:schemeClr val="tx2"/>
              </a:solidFill>
              <a:latin typeface="Comic Sans MS" panose="030F0702030302020204" pitchFamily="66" charset="0"/>
            </a:endParaRP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We value the trust placed in us by parents of the children in our care and we strive </a:t>
            </a:r>
            <a:r>
              <a:rPr lang="en-GB" dirty="0" smtClean="0">
                <a:solidFill>
                  <a:schemeClr val="tx2"/>
                </a:solidFill>
                <a:latin typeface="Comic Sans MS" panose="030F0702030302020204" pitchFamily="66" charset="0"/>
              </a:rPr>
              <a:t>to ensure </a:t>
            </a:r>
            <a:r>
              <a:rPr lang="en-GB" dirty="0">
                <a:solidFill>
                  <a:schemeClr val="tx2"/>
                </a:solidFill>
                <a:latin typeface="Comic Sans MS" panose="030F0702030302020204" pitchFamily="66" charset="0"/>
              </a:rPr>
              <a:t>that all our children prosper and thrive. The environment we create is one where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children feel confident, secure, valued and able to express their views and opinions </a:t>
            </a:r>
            <a:r>
              <a:rPr lang="en-GB" dirty="0" smtClean="0">
                <a:solidFill>
                  <a:schemeClr val="tx2"/>
                </a:solidFill>
                <a:latin typeface="Comic Sans MS" panose="030F0702030302020204" pitchFamily="66" charset="0"/>
              </a:rPr>
              <a:t>whilst </a:t>
            </a:r>
            <a:r>
              <a:rPr lang="en-GB" dirty="0">
                <a:solidFill>
                  <a:schemeClr val="tx2"/>
                </a:solidFill>
                <a:latin typeface="Comic Sans MS" panose="030F0702030302020204" pitchFamily="66" charset="0"/>
              </a:rPr>
              <a:t>understanding the importance of listening to others</a:t>
            </a:r>
            <a:r>
              <a:rPr lang="en-GB" dirty="0" smtClean="0">
                <a:solidFill>
                  <a:schemeClr val="tx2"/>
                </a:solidFill>
                <a:latin typeface="Comic Sans MS" panose="030F0702030302020204" pitchFamily="66" charset="0"/>
              </a:rPr>
              <a:t>.</a:t>
            </a:r>
          </a:p>
          <a:p>
            <a:r>
              <a:rPr lang="en-GB" dirty="0">
                <a:solidFill>
                  <a:schemeClr val="tx2"/>
                </a:solidFill>
                <a:latin typeface="Comic Sans MS" panose="030F0702030302020204" pitchFamily="66" charset="0"/>
              </a:rPr>
              <a:t/>
            </a:r>
            <a:br>
              <a:rPr lang="en-GB" dirty="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We are currently engaged in the Devon Dyslexia Award and work hard to ensure that all children’s literacy needs are identified and fully </a:t>
            </a:r>
          </a:p>
          <a:p>
            <a:r>
              <a:rPr lang="en-GB" dirty="0" smtClean="0">
                <a:solidFill>
                  <a:schemeClr val="tx2"/>
                </a:solidFill>
                <a:latin typeface="Comic Sans MS" panose="030F0702030302020204" pitchFamily="66" charset="0"/>
              </a:rPr>
              <a:t>supported.</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1037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should I contact at Our Lady’s?</a:t>
            </a:r>
          </a:p>
        </p:txBody>
      </p:sp>
      <p:sp>
        <p:nvSpPr>
          <p:cNvPr id="5" name="TextBox 4"/>
          <p:cNvSpPr txBox="1"/>
          <p:nvPr/>
        </p:nvSpPr>
        <p:spPr>
          <a:xfrm>
            <a:off x="266828" y="1800687"/>
            <a:ext cx="8086928" cy="369332"/>
          </a:xfrm>
          <a:prstGeom prst="rect">
            <a:avLst/>
          </a:prstGeom>
          <a:noFill/>
        </p:spPr>
        <p:txBody>
          <a:bodyPr wrap="square" rtlCol="0">
            <a:spAutoFit/>
          </a:bodyPr>
          <a:lstStyle/>
          <a:p>
            <a:pPr>
              <a:spcAft>
                <a:spcPts val="600"/>
              </a:spcAft>
            </a:pPr>
            <a:endParaRPr lang="en-GB" dirty="0"/>
          </a:p>
        </p:txBody>
      </p:sp>
      <p:sp>
        <p:nvSpPr>
          <p:cNvPr id="6" name="TextBox 5"/>
          <p:cNvSpPr txBox="1"/>
          <p:nvPr/>
        </p:nvSpPr>
        <p:spPr>
          <a:xfrm>
            <a:off x="528536" y="1856013"/>
            <a:ext cx="8086928" cy="2339102"/>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The Special Needs Co-ordinator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Eve </a:t>
            </a:r>
            <a:r>
              <a:rPr lang="en-GB" dirty="0" err="1" smtClean="0">
                <a:solidFill>
                  <a:schemeClr val="tx2"/>
                </a:solidFill>
                <a:latin typeface="Comic Sans MS" panose="030F0702030302020204" pitchFamily="66" charset="0"/>
              </a:rPr>
              <a:t>Daunton</a:t>
            </a:r>
            <a:r>
              <a:rPr lang="en-GB" dirty="0" smtClean="0">
                <a:solidFill>
                  <a:schemeClr val="tx2"/>
                </a:solidFill>
                <a:latin typeface="Comic Sans MS" panose="030F0702030302020204" pitchFamily="66" charset="0"/>
              </a:rPr>
              <a:t>. </a:t>
            </a:r>
          </a:p>
          <a:p>
            <a:pPr>
              <a:spcAft>
                <a:spcPts val="600"/>
              </a:spcAft>
            </a:pPr>
            <a:r>
              <a:rPr lang="en-GB" dirty="0" smtClean="0">
                <a:solidFill>
                  <a:schemeClr val="tx2"/>
                </a:solidFill>
                <a:latin typeface="Comic Sans MS" panose="030F0702030302020204" pitchFamily="66" charset="0"/>
              </a:rPr>
              <a:t>She can be contacted via the school office 01271 345164 or by email </a:t>
            </a:r>
            <a:r>
              <a:rPr lang="en-GB" dirty="0" smtClean="0">
                <a:solidFill>
                  <a:schemeClr val="tx2"/>
                </a:solidFill>
                <a:latin typeface="Comic Sans MS" panose="030F0702030302020204" pitchFamily="66" charset="0"/>
                <a:hlinkClick r:id="rId3"/>
              </a:rPr>
              <a:t>senco@olcs.uk</a:t>
            </a:r>
            <a:endParaRPr lang="en-GB" dirty="0" smtClean="0">
              <a:solidFill>
                <a:schemeClr val="tx2"/>
              </a:solidFill>
              <a:latin typeface="Comic Sans MS" panose="030F0702030302020204" pitchFamily="66" charset="0"/>
            </a:endParaRP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governor responsible for Special Educational Needs (SEN) is </a:t>
            </a:r>
            <a:r>
              <a:rPr lang="en-GB" b="1" dirty="0" smtClean="0">
                <a:solidFill>
                  <a:schemeClr val="tx2"/>
                </a:solidFill>
                <a:latin typeface="Comic Sans MS" panose="030F0702030302020204" pitchFamily="66" charset="0"/>
              </a:rPr>
              <a:t>Geraldine </a:t>
            </a:r>
            <a:r>
              <a:rPr lang="en-GB" b="1"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a:t>
            </a:r>
          </a:p>
          <a:p>
            <a:pPr>
              <a:spcAft>
                <a:spcPts val="600"/>
              </a:spcAft>
            </a:pPr>
            <a:r>
              <a:rPr lang="en-GB" dirty="0" smtClean="0">
                <a:solidFill>
                  <a:schemeClr val="tx2"/>
                </a:solidFill>
                <a:latin typeface="Comic Sans MS" panose="030F0702030302020204" pitchFamily="66" charset="0"/>
              </a:rPr>
              <a:t>She can be contacted via email </a:t>
            </a:r>
            <a:r>
              <a:rPr lang="en-GB" dirty="0" smtClean="0">
                <a:solidFill>
                  <a:schemeClr val="tx2"/>
                </a:solidFill>
                <a:latin typeface="Comic Sans MS" panose="030F0702030302020204" pitchFamily="66" charset="0"/>
                <a:hlinkClick r:id="rId4"/>
              </a:rPr>
              <a:t>gherage@olcs.uk</a:t>
            </a:r>
            <a:r>
              <a:rPr lang="en-GB" dirty="0" smtClean="0">
                <a:solidFill>
                  <a:schemeClr val="tx2"/>
                </a:solidFill>
                <a:latin typeface="Comic Sans MS" panose="030F0702030302020204" pitchFamily="66" charset="0"/>
              </a:rPr>
              <a:t> or via the school office.</a:t>
            </a:r>
            <a:endParaRPr lang="en-GB" dirty="0">
              <a:solidFill>
                <a:schemeClr val="tx2"/>
              </a:solidFill>
              <a:latin typeface="Comic Sans MS" panose="030F0702030302020204" pitchFamily="66" charset="0"/>
            </a:endParaRPr>
          </a:p>
        </p:txBody>
      </p:sp>
      <p:sp>
        <p:nvSpPr>
          <p:cNvPr id="7" name="Action Button: Forward or Next 6">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2984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if a child needs extra help?</a:t>
            </a:r>
          </a:p>
        </p:txBody>
      </p:sp>
      <p:sp>
        <p:nvSpPr>
          <p:cNvPr id="4" name="TextBox 3"/>
          <p:cNvSpPr txBox="1"/>
          <p:nvPr/>
        </p:nvSpPr>
        <p:spPr>
          <a:xfrm>
            <a:off x="301496" y="1844823"/>
            <a:ext cx="8518976" cy="3139321"/>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At Our Lady’s, we may notice that a child is </a:t>
            </a:r>
            <a:r>
              <a:rPr lang="en-GB" b="1" dirty="0" smtClean="0">
                <a:solidFill>
                  <a:schemeClr val="tx2"/>
                </a:solidFill>
                <a:latin typeface="Comic Sans MS" panose="030F0702030302020204" pitchFamily="66" charset="0"/>
              </a:rPr>
              <a:t>not making progress </a:t>
            </a:r>
            <a:r>
              <a:rPr lang="en-GB" dirty="0" smtClean="0">
                <a:solidFill>
                  <a:schemeClr val="tx2"/>
                </a:solidFill>
                <a:latin typeface="Comic Sans MS" panose="030F0702030302020204" pitchFamily="66" charset="0"/>
              </a:rPr>
              <a:t>or has a </a:t>
            </a:r>
            <a:r>
              <a:rPr lang="en-GB" b="1" dirty="0" smtClean="0">
                <a:solidFill>
                  <a:schemeClr val="tx2"/>
                </a:solidFill>
                <a:latin typeface="Comic Sans MS" panose="030F0702030302020204" pitchFamily="66" charset="0"/>
              </a:rPr>
              <a:t>significantly greater difficulty in learning</a:t>
            </a:r>
            <a:r>
              <a:rPr lang="en-GB" dirty="0" smtClean="0">
                <a:solidFill>
                  <a:schemeClr val="tx2"/>
                </a:solidFill>
                <a:latin typeface="Comic Sans MS" panose="030F0702030302020204" pitchFamily="66" charset="0"/>
              </a:rPr>
              <a:t> than the majority of their peers.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Concerns may be raised by staff about </a:t>
            </a:r>
            <a:r>
              <a:rPr lang="en-GB" b="1" dirty="0" smtClean="0">
                <a:solidFill>
                  <a:schemeClr val="tx2"/>
                </a:solidFill>
                <a:latin typeface="Comic Sans MS" panose="030F0702030302020204" pitchFamily="66" charset="0"/>
              </a:rPr>
              <a:t>difficulties with social interactions or communication</a:t>
            </a:r>
            <a:r>
              <a:rPr lang="en-GB" dirty="0" smtClean="0">
                <a:solidFill>
                  <a:schemeClr val="tx2"/>
                </a:solidFill>
                <a:latin typeface="Comic Sans MS" panose="030F0702030302020204" pitchFamily="66" charset="0"/>
              </a:rPr>
              <a: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may tell us of concerns or difficulties.</a:t>
            </a:r>
          </a:p>
          <a:p>
            <a:endParaRPr lang="en-GB" dirty="0" smtClean="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At Our Lady’s, </a:t>
            </a:r>
            <a:r>
              <a:rPr lang="en-GB" dirty="0" smtClean="0">
                <a:solidFill>
                  <a:schemeClr val="tx2"/>
                </a:solidFill>
                <a:latin typeface="Comic Sans MS" panose="030F0702030302020204" pitchFamily="66" charset="0"/>
              </a:rPr>
              <a:t>provision is discussed between class teachers, the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rincipal and SENCO at regular progress meetings. This ensures we identify children who may need extra provision, monitoring their progress carefully.</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8584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should I do if  I think my child has special educational needs?</a:t>
            </a:r>
          </a:p>
        </p:txBody>
      </p:sp>
      <p:sp>
        <p:nvSpPr>
          <p:cNvPr id="4" name="TextBox 3"/>
          <p:cNvSpPr txBox="1"/>
          <p:nvPr/>
        </p:nvSpPr>
        <p:spPr>
          <a:xfrm>
            <a:off x="301496" y="1844823"/>
            <a:ext cx="8518976" cy="3693319"/>
          </a:xfrm>
          <a:prstGeom prst="rect">
            <a:avLst/>
          </a:prstGeom>
          <a:noFill/>
        </p:spPr>
        <p:txBody>
          <a:bodyPr wrap="square" rtlCol="0">
            <a:spAutoFit/>
          </a:bodyPr>
          <a:lstStyle/>
          <a:p>
            <a:r>
              <a:rPr lang="en-GB" b="1" dirty="0" smtClean="0">
                <a:solidFill>
                  <a:schemeClr val="tx2"/>
                </a:solidFill>
                <a:latin typeface="Comic Sans MS" panose="030F0702030302020204" pitchFamily="66" charset="0"/>
              </a:rPr>
              <a:t>Please talk to us.</a:t>
            </a:r>
          </a:p>
          <a:p>
            <a:endParaRPr lang="en-GB" b="1"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Firstly, talk to your child’s class teacher. They know your child best and can talk to you about learning and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further action is required,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investigate the concerns and arrange to talk with you to feedback and problem-solve together.</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your child’s interests at heart and we want your child to succeed. Working in partnership and communicating about your child’s needs is a proven recipe for success.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always available should you wish to make an appointment.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5787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are the different types of support available at Our Lady’s?</a:t>
            </a:r>
          </a:p>
        </p:txBody>
      </p:sp>
      <p:sp>
        <p:nvSpPr>
          <p:cNvPr id="4" name="TextBox 3"/>
          <p:cNvSpPr txBox="1"/>
          <p:nvPr/>
        </p:nvSpPr>
        <p:spPr>
          <a:xfrm>
            <a:off x="277591" y="1702544"/>
            <a:ext cx="8518976" cy="4739759"/>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Our Lady’s ensures that </a:t>
            </a:r>
            <a:r>
              <a:rPr lang="en-GB" b="1" dirty="0" smtClean="0">
                <a:solidFill>
                  <a:schemeClr val="tx2"/>
                </a:solidFill>
                <a:latin typeface="Comic Sans MS" panose="030F0702030302020204" pitchFamily="66" charset="0"/>
              </a:rPr>
              <a:t>quality teaching </a:t>
            </a:r>
            <a:r>
              <a:rPr lang="en-GB" dirty="0" smtClean="0">
                <a:solidFill>
                  <a:schemeClr val="tx2"/>
                </a:solidFill>
                <a:latin typeface="Comic Sans MS" panose="030F0702030302020204" pitchFamily="66" charset="0"/>
              </a:rPr>
              <a:t>is our first priority, with </a:t>
            </a:r>
            <a:r>
              <a:rPr lang="en-GB" b="1" dirty="0" smtClean="0">
                <a:solidFill>
                  <a:schemeClr val="tx2"/>
                </a:solidFill>
                <a:latin typeface="Comic Sans MS" panose="030F0702030302020204" pitchFamily="66" charset="0"/>
              </a:rPr>
              <a:t>differentiated work</a:t>
            </a:r>
            <a:r>
              <a:rPr lang="en-GB" dirty="0" smtClean="0">
                <a:solidFill>
                  <a:schemeClr val="tx2"/>
                </a:solidFill>
                <a:latin typeface="Comic Sans MS" panose="030F0702030302020204" pitchFamily="66" charset="0"/>
              </a:rPr>
              <a:t> to meet the needs of our children.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Support is given in many ways: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Different </a:t>
            </a:r>
            <a:r>
              <a:rPr lang="en-GB" b="1" dirty="0" smtClean="0">
                <a:solidFill>
                  <a:schemeClr val="tx2"/>
                </a:solidFill>
                <a:latin typeface="Comic Sans MS" panose="030F0702030302020204" pitchFamily="66" charset="0"/>
              </a:rPr>
              <a:t>resources</a:t>
            </a:r>
            <a:r>
              <a:rPr lang="en-GB" dirty="0" smtClean="0">
                <a:solidFill>
                  <a:schemeClr val="tx2"/>
                </a:solidFill>
                <a:latin typeface="Comic Sans MS" panose="030F0702030302020204" pitchFamily="66" charset="0"/>
              </a:rPr>
              <a:t> or </a:t>
            </a:r>
            <a:r>
              <a:rPr lang="en-GB" b="1" dirty="0" smtClean="0">
                <a:solidFill>
                  <a:schemeClr val="tx2"/>
                </a:solidFill>
                <a:latin typeface="Comic Sans MS" panose="030F0702030302020204" pitchFamily="66" charset="0"/>
              </a:rPr>
              <a:t>equipment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Specific </a:t>
            </a:r>
            <a:r>
              <a:rPr lang="en-GB" b="1" dirty="0" smtClean="0">
                <a:solidFill>
                  <a:schemeClr val="tx2"/>
                </a:solidFill>
                <a:latin typeface="Comic Sans MS" panose="030F0702030302020204" pitchFamily="66" charset="0"/>
              </a:rPr>
              <a:t>learning programmes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Intervention</a:t>
            </a:r>
            <a:r>
              <a:rPr lang="en-GB" dirty="0" smtClean="0">
                <a:solidFill>
                  <a:schemeClr val="tx2"/>
                </a:solidFill>
                <a:latin typeface="Comic Sans MS" panose="030F0702030302020204" pitchFamily="66" charset="0"/>
              </a:rPr>
              <a:t> (1:1 or small group work on specific targets for a set period of time)</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Outreach</a:t>
            </a:r>
            <a:r>
              <a:rPr lang="en-GB" dirty="0" smtClean="0">
                <a:solidFill>
                  <a:schemeClr val="tx2"/>
                </a:solidFill>
                <a:latin typeface="Comic Sans MS" panose="030F0702030302020204" pitchFamily="66" charset="0"/>
              </a:rPr>
              <a:t> support from specialist units or schools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action plans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Teaching Assistant </a:t>
            </a:r>
            <a:r>
              <a:rPr lang="en-GB" dirty="0" smtClean="0">
                <a:solidFill>
                  <a:schemeClr val="tx2"/>
                </a:solidFill>
                <a:latin typeface="Comic Sans MS" panose="030F0702030302020204" pitchFamily="66" charset="0"/>
              </a:rPr>
              <a:t>support at playtimes and lunchtimes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Early Help Assessment </a:t>
            </a:r>
            <a:r>
              <a:rPr lang="en-GB" dirty="0" smtClean="0">
                <a:solidFill>
                  <a:schemeClr val="tx2"/>
                </a:solidFill>
                <a:latin typeface="Comic Sans MS" panose="030F0702030302020204" pitchFamily="66" charset="0"/>
              </a:rPr>
              <a:t>and Team around the Family meetings (</a:t>
            </a:r>
            <a:r>
              <a:rPr lang="en-GB" b="1" dirty="0" smtClean="0">
                <a:solidFill>
                  <a:schemeClr val="tx2"/>
                </a:solidFill>
                <a:latin typeface="Comic Sans MS" panose="030F0702030302020204" pitchFamily="66" charset="0"/>
              </a:rPr>
              <a:t>TAF</a:t>
            </a:r>
            <a:r>
              <a:rPr lang="en-GB" dirty="0" smtClean="0">
                <a:solidFill>
                  <a:schemeClr val="tx2"/>
                </a:solidFill>
                <a:latin typeface="Comic Sans MS" panose="030F0702030302020204" pitchFamily="66" charset="0"/>
              </a:rPr>
              <a:t>)</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Specific targets </a:t>
            </a:r>
            <a:r>
              <a:rPr lang="en-GB" dirty="0" smtClean="0">
                <a:solidFill>
                  <a:schemeClr val="tx2"/>
                </a:solidFill>
                <a:latin typeface="Comic Sans MS" panose="030F0702030302020204" pitchFamily="66" charset="0"/>
              </a:rPr>
              <a:t>are set to meet the child’s needs. Together, parents and </a:t>
            </a:r>
            <a:br>
              <a:rPr lang="en-GB" dirty="0" smtClean="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teachers plan next steps.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42817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how well my child is doing?</a:t>
            </a:r>
          </a:p>
        </p:txBody>
      </p:sp>
      <p:sp>
        <p:nvSpPr>
          <p:cNvPr id="4" name="TextBox 3"/>
          <p:cNvSpPr txBox="1"/>
          <p:nvPr/>
        </p:nvSpPr>
        <p:spPr>
          <a:xfrm>
            <a:off x="301496" y="1844823"/>
            <a:ext cx="8518976" cy="3416320"/>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We measure your child’s progress against national expectations linked to the national curriculum.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Your child’s class teacher will be continually assessing your child, and identifying areas where they are improving and where further support is needed.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Class teachers meet regularly with the </a:t>
            </a:r>
            <a:r>
              <a:rPr lang="en-GB" dirty="0" err="1" smtClean="0">
                <a:solidFill>
                  <a:schemeClr val="tx2"/>
                </a:solidFill>
                <a:latin typeface="Comic Sans MS" panose="030F0702030302020204" pitchFamily="66" charset="0"/>
              </a:rPr>
              <a:t>Headteacher</a:t>
            </a:r>
            <a:r>
              <a:rPr lang="en-GB" dirty="0" smtClean="0">
                <a:solidFill>
                  <a:schemeClr val="tx2"/>
                </a:solidFill>
                <a:latin typeface="Comic Sans MS" panose="030F0702030302020204" pitchFamily="66" charset="0"/>
              </a:rPr>
              <a:t> and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to discuss pupils’ progress and any concerns.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also check that your child is making good progress and monitor the effectiveness of any interventions they are involved in.</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86172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1310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I know how well my child is doing?</a:t>
            </a:r>
          </a:p>
        </p:txBody>
      </p:sp>
      <p:sp>
        <p:nvSpPr>
          <p:cNvPr id="4" name="Rectangle 3"/>
          <p:cNvSpPr/>
          <p:nvPr/>
        </p:nvSpPr>
        <p:spPr>
          <a:xfrm>
            <a:off x="288126" y="1412776"/>
            <a:ext cx="7740058" cy="5355312"/>
          </a:xfrm>
          <a:prstGeom prst="rect">
            <a:avLst/>
          </a:prstGeom>
        </p:spPr>
        <p:txBody>
          <a:bodyPr wrap="square">
            <a:spAutoFit/>
          </a:bodyPr>
          <a:lstStyle/>
          <a:p>
            <a:r>
              <a:rPr lang="en-GB" dirty="0" smtClean="0">
                <a:solidFill>
                  <a:schemeClr val="tx2"/>
                </a:solidFill>
                <a:latin typeface="Comic Sans MS" panose="030F0702030302020204" pitchFamily="66" charset="0"/>
              </a:rPr>
              <a:t>Your child’s class teacher will discuss any concerns or successes with you throughout the year.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children in YR – Y3 have a Home/School Link Book </a:t>
            </a:r>
            <a:r>
              <a:rPr lang="en-GB" dirty="0">
                <a:solidFill>
                  <a:schemeClr val="tx2"/>
                </a:solidFill>
                <a:latin typeface="Comic Sans MS" panose="030F0702030302020204" pitchFamily="66" charset="0"/>
              </a:rPr>
              <a:t> </a:t>
            </a:r>
            <a:r>
              <a:rPr lang="en-GB" dirty="0" smtClean="0">
                <a:solidFill>
                  <a:schemeClr val="tx2"/>
                </a:solidFill>
                <a:latin typeface="Comic Sans MS" panose="030F0702030302020204" pitchFamily="66" charset="0"/>
              </a:rPr>
              <a:t>for communication between home and school. Your child may have a separate Communication Book.</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 will also have the opportunity to discuss your child’s progress at termly Parent Consultation evenings. However, you are welcome to make an appointment to see your child’s class teacher at any time beyond these evenings.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your child has a SEN support plan, these will be reviewed at least termly.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progress of children with an Education, Health and Care Plan (EHCP) is formally reviewed annually with parents and all adults involved in the child’s education.</a:t>
            </a:r>
          </a:p>
          <a:p>
            <a:r>
              <a:rPr lang="en-GB" dirty="0" smtClean="0">
                <a:solidFill>
                  <a:schemeClr val="tx2"/>
                </a:solidFill>
                <a:latin typeface="Comic Sans MS" panose="030F0702030302020204" pitchFamily="66" charset="0"/>
              </a:rPr>
              <a:t>Your child’s Annual Report will detail progress and attainment.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3934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2181</TotalTime>
  <Words>3166</Words>
  <Application>Microsoft Office PowerPoint</Application>
  <PresentationFormat>On-screen Show (4:3)</PresentationFormat>
  <Paragraphs>258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dc:creator>
  <cp:lastModifiedBy>Naomi Jeffries</cp:lastModifiedBy>
  <cp:revision>86</cp:revision>
  <dcterms:created xsi:type="dcterms:W3CDTF">2014-10-28T13:35:02Z</dcterms:created>
  <dcterms:modified xsi:type="dcterms:W3CDTF">2018-07-25T13:43:47Z</dcterms:modified>
</cp:coreProperties>
</file>